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309" r:id="rId3"/>
    <p:sldId id="395" r:id="rId4"/>
    <p:sldId id="394" r:id="rId5"/>
    <p:sldId id="414" r:id="rId6"/>
    <p:sldId id="396" r:id="rId7"/>
    <p:sldId id="409" r:id="rId8"/>
    <p:sldId id="397" r:id="rId9"/>
    <p:sldId id="398" r:id="rId10"/>
    <p:sldId id="399" r:id="rId11"/>
    <p:sldId id="420" r:id="rId12"/>
    <p:sldId id="400" r:id="rId13"/>
    <p:sldId id="404" r:id="rId14"/>
    <p:sldId id="403" r:id="rId15"/>
    <p:sldId id="422" r:id="rId16"/>
    <p:sldId id="421" r:id="rId17"/>
    <p:sldId id="426" r:id="rId18"/>
    <p:sldId id="427" r:id="rId19"/>
    <p:sldId id="428" r:id="rId20"/>
    <p:sldId id="406" r:id="rId21"/>
    <p:sldId id="405" r:id="rId22"/>
    <p:sldId id="407" r:id="rId23"/>
    <p:sldId id="410" r:id="rId24"/>
    <p:sldId id="424" r:id="rId25"/>
    <p:sldId id="425" r:id="rId26"/>
    <p:sldId id="423" r:id="rId27"/>
    <p:sldId id="408" r:id="rId28"/>
    <p:sldId id="391" r:id="rId29"/>
    <p:sldId id="430" r:id="rId30"/>
    <p:sldId id="431" r:id="rId31"/>
    <p:sldId id="432" r:id="rId32"/>
    <p:sldId id="433" r:id="rId33"/>
    <p:sldId id="434" r:id="rId34"/>
    <p:sldId id="429" r:id="rId35"/>
    <p:sldId id="381" r:id="rId36"/>
    <p:sldId id="415" r:id="rId37"/>
    <p:sldId id="416" r:id="rId38"/>
    <p:sldId id="417" r:id="rId39"/>
    <p:sldId id="418" r:id="rId40"/>
    <p:sldId id="419" r:id="rId41"/>
    <p:sldId id="411" r:id="rId42"/>
    <p:sldId id="392" r:id="rId43"/>
    <p:sldId id="412" r:id="rId44"/>
    <p:sldId id="413" r:id="rId45"/>
    <p:sldId id="302" r:id="rId46"/>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16" userDrawn="1">
          <p15:clr>
            <a:srgbClr val="A4A3A4"/>
          </p15:clr>
        </p15:guide>
        <p15:guide id="3" orient="horz" pos="199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517"/>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80392" autoAdjust="0"/>
  </p:normalViewPr>
  <p:slideViewPr>
    <p:cSldViewPr snapToGrid="0">
      <p:cViewPr varScale="1">
        <p:scale>
          <a:sx n="64" d="100"/>
          <a:sy n="64" d="100"/>
        </p:scale>
        <p:origin x="1296" y="43"/>
      </p:cViewPr>
      <p:guideLst>
        <p:guide pos="816"/>
        <p:guide orient="horz" pos="1992"/>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27.11.2023</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27.11.2023</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3140045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1785380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053187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3214247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1181425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3711360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1325011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2426187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2371694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2281942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1070890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4146207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437875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1132649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1642039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1509769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964688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161701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426565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158776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401122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3645509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9685072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227430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895506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2460291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304287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268537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17749401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2151453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2995325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2877334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544027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2868374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42</a:t>
            </a:fld>
            <a:endParaRPr lang="cs-CZ"/>
          </a:p>
        </p:txBody>
      </p:sp>
    </p:spTree>
    <p:extLst>
      <p:ext uri="{BB962C8B-B14F-4D97-AF65-F5344CB8AC3E}">
        <p14:creationId xmlns:p14="http://schemas.microsoft.com/office/powerpoint/2010/main" val="558830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1004123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44</a:t>
            </a:fld>
            <a:endParaRPr lang="cs-CZ"/>
          </a:p>
        </p:txBody>
      </p:sp>
    </p:spTree>
    <p:extLst>
      <p:ext uri="{BB962C8B-B14F-4D97-AF65-F5344CB8AC3E}">
        <p14:creationId xmlns:p14="http://schemas.microsoft.com/office/powerpoint/2010/main" val="42834071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45</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892731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1096982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727106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1944795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2472624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onezoom.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lifegate.idiv.d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Evolution of global biodiversity</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Oval 3">
            <a:extLst>
              <a:ext uri="{FF2B5EF4-FFF2-40B4-BE49-F238E27FC236}">
                <a16:creationId xmlns:a16="http://schemas.microsoft.com/office/drawing/2014/main" id="{0C38BE1B-C646-F40B-55A1-88B70C0D2AE3}"/>
              </a:ext>
            </a:extLst>
          </p:cNvPr>
          <p:cNvSpPr/>
          <p:nvPr/>
        </p:nvSpPr>
        <p:spPr>
          <a:xfrm>
            <a:off x="8277225" y="3648075"/>
            <a:ext cx="2371725" cy="2362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2E1FF5B7-A0D1-C5DA-59EF-69A350286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110698"/>
            <a:ext cx="9687048" cy="30688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Species change, according to Darwin: </a:t>
            </a:r>
            <a:r>
              <a:rPr lang="en-US" b="1" dirty="0">
                <a:solidFill>
                  <a:schemeClr val="tx1"/>
                </a:solidFill>
              </a:rPr>
              <a:t>natural selection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C13A386D-DB0D-EEFE-6A8F-F3C3DE8DF111}"/>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Darwin (1859)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On the Origin of Species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p:txBody>
      </p:sp>
      <p:cxnSp>
        <p:nvCxnSpPr>
          <p:cNvPr id="11" name="Straight Connector 10">
            <a:extLst>
              <a:ext uri="{FF2B5EF4-FFF2-40B4-BE49-F238E27FC236}">
                <a16:creationId xmlns:a16="http://schemas.microsoft.com/office/drawing/2014/main" id="{43E5FF78-7F60-2276-325E-B45241D2272E}"/>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2">
            <a:extLst>
              <a:ext uri="{FF2B5EF4-FFF2-40B4-BE49-F238E27FC236}">
                <a16:creationId xmlns:a16="http://schemas.microsoft.com/office/drawing/2014/main" id="{CC46DE7E-54FD-246B-90D2-76C81642D8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0" y="943627"/>
            <a:ext cx="1362352" cy="191334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50902D6-3129-5DC0-D0E1-303AEB5433D1}"/>
              </a:ext>
            </a:extLst>
          </p:cNvPr>
          <p:cNvSpPr txBox="1"/>
          <p:nvPr/>
        </p:nvSpPr>
        <p:spPr>
          <a:xfrm>
            <a:off x="1246712" y="5228243"/>
            <a:ext cx="10431061" cy="369332"/>
          </a:xfrm>
          <a:prstGeom prst="rect">
            <a:avLst/>
          </a:prstGeom>
          <a:noFill/>
        </p:spPr>
        <p:txBody>
          <a:bodyPr wrap="none" rtlCol="0">
            <a:spAutoFit/>
          </a:bodyPr>
          <a:lstStyle/>
          <a:p>
            <a:r>
              <a:rPr lang="en-US" dirty="0"/>
              <a:t>Natural selection is passive (the environment selects) and acts over generations, not during lifetime. </a:t>
            </a:r>
          </a:p>
        </p:txBody>
      </p:sp>
    </p:spTree>
    <p:extLst>
      <p:ext uri="{BB962C8B-B14F-4D97-AF65-F5344CB8AC3E}">
        <p14:creationId xmlns:p14="http://schemas.microsoft.com/office/powerpoint/2010/main" val="197623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Adaptation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7">
            <a:extLst>
              <a:ext uri="{FF2B5EF4-FFF2-40B4-BE49-F238E27FC236}">
                <a16:creationId xmlns:a16="http://schemas.microsoft.com/office/drawing/2014/main" id="{3B830CE6-18D3-033F-581F-F0B1B7613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44349"/>
            <a:ext cx="3362325" cy="544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a:extLst>
              <a:ext uri="{FF2B5EF4-FFF2-40B4-BE49-F238E27FC236}">
                <a16:creationId xmlns:a16="http://schemas.microsoft.com/office/drawing/2014/main" id="{AFEC152C-7F46-5E5F-9C88-A63BE9319EF2}"/>
              </a:ext>
            </a:extLst>
          </p:cNvPr>
          <p:cNvSpPr txBox="1"/>
          <p:nvPr/>
        </p:nvSpPr>
        <p:spPr>
          <a:xfrm>
            <a:off x="4995863" y="3945881"/>
            <a:ext cx="6096000" cy="646331"/>
          </a:xfrm>
          <a:prstGeom prst="rect">
            <a:avLst/>
          </a:prstGeom>
          <a:noFill/>
        </p:spPr>
        <p:txBody>
          <a:bodyPr wrap="square">
            <a:spAutoFit/>
          </a:bodyPr>
          <a:lstStyle/>
          <a:p>
            <a:r>
              <a:rPr lang="en-US" dirty="0"/>
              <a:t>Organisms do not adapt during their lifetime, the merely reproduce and die</a:t>
            </a:r>
          </a:p>
        </p:txBody>
      </p:sp>
      <p:sp>
        <p:nvSpPr>
          <p:cNvPr id="24" name="TextBox 23">
            <a:extLst>
              <a:ext uri="{FF2B5EF4-FFF2-40B4-BE49-F238E27FC236}">
                <a16:creationId xmlns:a16="http://schemas.microsoft.com/office/drawing/2014/main" id="{03D85440-5430-F79B-24BC-0F5FE64ECF37}"/>
              </a:ext>
            </a:extLst>
          </p:cNvPr>
          <p:cNvSpPr txBox="1"/>
          <p:nvPr/>
        </p:nvSpPr>
        <p:spPr>
          <a:xfrm>
            <a:off x="4995863" y="944349"/>
            <a:ext cx="6096000" cy="2031325"/>
          </a:xfrm>
          <a:prstGeom prst="rect">
            <a:avLst/>
          </a:prstGeom>
          <a:noFill/>
        </p:spPr>
        <p:txBody>
          <a:bodyPr wrap="square">
            <a:spAutoFit/>
          </a:bodyPr>
          <a:lstStyle/>
          <a:p>
            <a:r>
              <a:rPr lang="en-US" b="1" dirty="0"/>
              <a:t>Adaptation</a:t>
            </a:r>
            <a:endParaRPr lang="en-US" dirty="0"/>
          </a:p>
          <a:p>
            <a:pPr marL="285750" indent="-285750">
              <a:buFont typeface="Arial" panose="020B0604020202020204" pitchFamily="34" charset="0"/>
              <a:buChar char="•"/>
            </a:pPr>
            <a:r>
              <a:rPr lang="en-US" dirty="0"/>
              <a:t>dynamic process of natural selection that fits organisms to their environment, enhancing their fitness. </a:t>
            </a:r>
          </a:p>
          <a:p>
            <a:pPr marL="285750" indent="-285750">
              <a:buFont typeface="Arial" panose="020B0604020202020204" pitchFamily="34" charset="0"/>
              <a:buChar char="•"/>
            </a:pPr>
            <a:r>
              <a:rPr lang="en-US" dirty="0"/>
              <a:t>state reached by the population during that process. </a:t>
            </a:r>
          </a:p>
          <a:p>
            <a:pPr marL="285750" indent="-285750">
              <a:buFont typeface="Arial" panose="020B0604020202020204" pitchFamily="34" charset="0"/>
              <a:buChar char="•"/>
            </a:pPr>
            <a:r>
              <a:rPr lang="en-US" dirty="0"/>
              <a:t>phenotypic trait or adaptive trait, with a functional role in each individual organism, that is maintained and has evolved through natural selection.</a:t>
            </a:r>
          </a:p>
        </p:txBody>
      </p:sp>
    </p:spTree>
    <p:extLst>
      <p:ext uri="{BB962C8B-B14F-4D97-AF65-F5344CB8AC3E}">
        <p14:creationId xmlns:p14="http://schemas.microsoft.com/office/powerpoint/2010/main" val="24898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Types of </a:t>
            </a:r>
            <a:r>
              <a:rPr lang="en-US" b="1" dirty="0">
                <a:solidFill>
                  <a:schemeClr val="tx1"/>
                </a:solidFill>
              </a:rPr>
              <a:t>selection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Graphic 2">
            <a:extLst>
              <a:ext uri="{FF2B5EF4-FFF2-40B4-BE49-F238E27FC236}">
                <a16:creationId xmlns:a16="http://schemas.microsoft.com/office/drawing/2014/main" id="{3A270162-90B7-79B0-5C79-B3E104A13F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4875" y="1089945"/>
            <a:ext cx="4860248" cy="4839769"/>
          </a:xfrm>
          <a:prstGeom prst="rect">
            <a:avLst/>
          </a:prstGeom>
        </p:spPr>
      </p:pic>
      <p:sp>
        <p:nvSpPr>
          <p:cNvPr id="6" name="TextBox 5">
            <a:extLst>
              <a:ext uri="{FF2B5EF4-FFF2-40B4-BE49-F238E27FC236}">
                <a16:creationId xmlns:a16="http://schemas.microsoft.com/office/drawing/2014/main" id="{4B8FC319-AB44-4E85-64B0-44BF67103C68}"/>
              </a:ext>
            </a:extLst>
          </p:cNvPr>
          <p:cNvSpPr txBox="1"/>
          <p:nvPr/>
        </p:nvSpPr>
        <p:spPr>
          <a:xfrm>
            <a:off x="4200197" y="1084781"/>
            <a:ext cx="2313454" cy="369332"/>
          </a:xfrm>
          <a:prstGeom prst="rect">
            <a:avLst/>
          </a:prstGeom>
          <a:noFill/>
        </p:spPr>
        <p:txBody>
          <a:bodyPr wrap="none" rtlCol="0">
            <a:spAutoFit/>
          </a:bodyPr>
          <a:lstStyle/>
          <a:p>
            <a:r>
              <a:rPr lang="en-US" dirty="0"/>
              <a:t>Directional selection</a:t>
            </a:r>
          </a:p>
        </p:txBody>
      </p:sp>
      <p:grpSp>
        <p:nvGrpSpPr>
          <p:cNvPr id="9" name="Group 8">
            <a:extLst>
              <a:ext uri="{FF2B5EF4-FFF2-40B4-BE49-F238E27FC236}">
                <a16:creationId xmlns:a16="http://schemas.microsoft.com/office/drawing/2014/main" id="{594F065A-2F33-0075-880D-4BD66049C88E}"/>
              </a:ext>
            </a:extLst>
          </p:cNvPr>
          <p:cNvGrpSpPr/>
          <p:nvPr/>
        </p:nvGrpSpPr>
        <p:grpSpPr>
          <a:xfrm>
            <a:off x="4200197" y="2675456"/>
            <a:ext cx="2210862" cy="1334569"/>
            <a:chOff x="3904922" y="2475431"/>
            <a:chExt cx="2210862" cy="1334569"/>
          </a:xfrm>
        </p:grpSpPr>
        <p:sp>
          <p:nvSpPr>
            <p:cNvPr id="7" name="TextBox 6">
              <a:extLst>
                <a:ext uri="{FF2B5EF4-FFF2-40B4-BE49-F238E27FC236}">
                  <a16:creationId xmlns:a16="http://schemas.microsoft.com/office/drawing/2014/main" id="{037C1BA1-15B2-28DD-8B7E-363136269287}"/>
                </a:ext>
              </a:extLst>
            </p:cNvPr>
            <p:cNvSpPr txBox="1"/>
            <p:nvPr/>
          </p:nvSpPr>
          <p:spPr>
            <a:xfrm>
              <a:off x="3904922" y="2475431"/>
              <a:ext cx="2210862" cy="369332"/>
            </a:xfrm>
            <a:prstGeom prst="rect">
              <a:avLst/>
            </a:prstGeom>
            <a:noFill/>
          </p:spPr>
          <p:txBody>
            <a:bodyPr wrap="none" rtlCol="0">
              <a:spAutoFit/>
            </a:bodyPr>
            <a:lstStyle/>
            <a:p>
              <a:r>
                <a:rPr lang="en-US" dirty="0"/>
                <a:t>Stabilizing selection</a:t>
              </a:r>
            </a:p>
          </p:txBody>
        </p:sp>
        <p:sp>
          <p:nvSpPr>
            <p:cNvPr id="8" name="Rectangle 7">
              <a:extLst>
                <a:ext uri="{FF2B5EF4-FFF2-40B4-BE49-F238E27FC236}">
                  <a16:creationId xmlns:a16="http://schemas.microsoft.com/office/drawing/2014/main" id="{58304E2A-65B8-5F35-4B87-91A4916A25A4}"/>
                </a:ext>
              </a:extLst>
            </p:cNvPr>
            <p:cNvSpPr/>
            <p:nvPr/>
          </p:nvSpPr>
          <p:spPr>
            <a:xfrm>
              <a:off x="4410075" y="2819400"/>
              <a:ext cx="88582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E3AC5B2E-1487-7C96-7102-FA7864C0AA7F}"/>
              </a:ext>
            </a:extLst>
          </p:cNvPr>
          <p:cNvGrpSpPr/>
          <p:nvPr/>
        </p:nvGrpSpPr>
        <p:grpSpPr>
          <a:xfrm>
            <a:off x="4200197" y="4352057"/>
            <a:ext cx="2185214" cy="1334569"/>
            <a:chOff x="3904922" y="2475431"/>
            <a:chExt cx="2185214" cy="1334569"/>
          </a:xfrm>
        </p:grpSpPr>
        <p:sp>
          <p:nvSpPr>
            <p:cNvPr id="14" name="TextBox 13">
              <a:extLst>
                <a:ext uri="{FF2B5EF4-FFF2-40B4-BE49-F238E27FC236}">
                  <a16:creationId xmlns:a16="http://schemas.microsoft.com/office/drawing/2014/main" id="{46CAC1FF-EFFE-16DF-7D92-BC2DCFD56311}"/>
                </a:ext>
              </a:extLst>
            </p:cNvPr>
            <p:cNvSpPr txBox="1"/>
            <p:nvPr/>
          </p:nvSpPr>
          <p:spPr>
            <a:xfrm>
              <a:off x="3904922" y="2475431"/>
              <a:ext cx="2185214" cy="369332"/>
            </a:xfrm>
            <a:prstGeom prst="rect">
              <a:avLst/>
            </a:prstGeom>
            <a:noFill/>
          </p:spPr>
          <p:txBody>
            <a:bodyPr wrap="none" rtlCol="0">
              <a:spAutoFit/>
            </a:bodyPr>
            <a:lstStyle/>
            <a:p>
              <a:r>
                <a:rPr lang="en-US" dirty="0"/>
                <a:t>Disruptive selection</a:t>
              </a:r>
            </a:p>
          </p:txBody>
        </p:sp>
        <p:sp>
          <p:nvSpPr>
            <p:cNvPr id="15" name="Rectangle 14">
              <a:extLst>
                <a:ext uri="{FF2B5EF4-FFF2-40B4-BE49-F238E27FC236}">
                  <a16:creationId xmlns:a16="http://schemas.microsoft.com/office/drawing/2014/main" id="{BBC0E1AA-E4FE-7DEF-2AF9-94A42C2E67CF}"/>
                </a:ext>
              </a:extLst>
            </p:cNvPr>
            <p:cNvSpPr/>
            <p:nvPr/>
          </p:nvSpPr>
          <p:spPr>
            <a:xfrm>
              <a:off x="4410075" y="2819400"/>
              <a:ext cx="885825"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172" name="Picture 4" descr="Process of Natural Selection ">
            <a:extLst>
              <a:ext uri="{FF2B5EF4-FFF2-40B4-BE49-F238E27FC236}">
                <a16:creationId xmlns:a16="http://schemas.microsoft.com/office/drawing/2014/main" id="{7755BF2A-36A8-6755-7A17-BD95528EDB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9483" t="10818" r="-424"/>
          <a:stretch/>
        </p:blipFill>
        <p:spPr bwMode="auto">
          <a:xfrm>
            <a:off x="8314693" y="894726"/>
            <a:ext cx="2501809" cy="22929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Process of Natural Selection ">
            <a:extLst>
              <a:ext uri="{FF2B5EF4-FFF2-40B4-BE49-F238E27FC236}">
                <a16:creationId xmlns:a16="http://schemas.microsoft.com/office/drawing/2014/main" id="{5F7A4A8C-DF71-C789-FD5B-376FCDBF2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818" r="50953"/>
          <a:stretch/>
        </p:blipFill>
        <p:spPr bwMode="auto">
          <a:xfrm>
            <a:off x="8407660" y="4062131"/>
            <a:ext cx="2408842" cy="229293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28E49C7D-FB15-A47B-F3AE-E7C5D992CE60}"/>
              </a:ext>
            </a:extLst>
          </p:cNvPr>
          <p:cNvCxnSpPr>
            <a:cxnSpLocks/>
          </p:cNvCxnSpPr>
          <p:nvPr/>
        </p:nvCxnSpPr>
        <p:spPr>
          <a:xfrm>
            <a:off x="6592392" y="1271993"/>
            <a:ext cx="1501870"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F4C4B3E-952A-7B6A-E395-F336A1A3AB11}"/>
              </a:ext>
            </a:extLst>
          </p:cNvPr>
          <p:cNvCxnSpPr>
            <a:cxnSpLocks/>
          </p:cNvCxnSpPr>
          <p:nvPr/>
        </p:nvCxnSpPr>
        <p:spPr>
          <a:xfrm>
            <a:off x="6513651" y="4536723"/>
            <a:ext cx="1501870" cy="0"/>
          </a:xfrm>
          <a:prstGeom prst="straightConnector1">
            <a:avLst/>
          </a:prstGeom>
          <a:ln w="571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1A74E59-A59C-9C05-DCB0-C56E36898541}"/>
              </a:ext>
            </a:extLst>
          </p:cNvPr>
          <p:cNvSpPr txBox="1"/>
          <p:nvPr/>
        </p:nvSpPr>
        <p:spPr>
          <a:xfrm>
            <a:off x="8314693" y="912514"/>
            <a:ext cx="2048638" cy="369332"/>
          </a:xfrm>
          <a:prstGeom prst="rect">
            <a:avLst/>
          </a:prstGeom>
          <a:noFill/>
        </p:spPr>
        <p:txBody>
          <a:bodyPr wrap="none" rtlCol="0">
            <a:spAutoFit/>
          </a:bodyPr>
          <a:lstStyle/>
          <a:p>
            <a:r>
              <a:rPr lang="en-US" dirty="0"/>
              <a:t>Lamarck’s giraffes</a:t>
            </a:r>
          </a:p>
        </p:txBody>
      </p:sp>
      <p:sp>
        <p:nvSpPr>
          <p:cNvPr id="18" name="TextBox 17">
            <a:extLst>
              <a:ext uri="{FF2B5EF4-FFF2-40B4-BE49-F238E27FC236}">
                <a16:creationId xmlns:a16="http://schemas.microsoft.com/office/drawing/2014/main" id="{0356581C-7DE0-2163-09A3-1DF110F9DAC1}"/>
              </a:ext>
            </a:extLst>
          </p:cNvPr>
          <p:cNvSpPr txBox="1"/>
          <p:nvPr/>
        </p:nvSpPr>
        <p:spPr>
          <a:xfrm>
            <a:off x="8314693" y="3783939"/>
            <a:ext cx="1860446" cy="369332"/>
          </a:xfrm>
          <a:prstGeom prst="rect">
            <a:avLst/>
          </a:prstGeom>
          <a:noFill/>
        </p:spPr>
        <p:txBody>
          <a:bodyPr wrap="none" rtlCol="0">
            <a:spAutoFit/>
          </a:bodyPr>
          <a:lstStyle/>
          <a:p>
            <a:r>
              <a:rPr lang="en-US" dirty="0"/>
              <a:t>Darwin’s finches</a:t>
            </a:r>
          </a:p>
        </p:txBody>
      </p:sp>
    </p:spTree>
    <p:extLst>
      <p:ext uri="{BB962C8B-B14F-4D97-AF65-F5344CB8AC3E}">
        <p14:creationId xmlns:p14="http://schemas.microsoft.com/office/powerpoint/2010/main" val="898955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From natural selection to speciation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0" name="Picture 9">
            <a:extLst>
              <a:ext uri="{FF2B5EF4-FFF2-40B4-BE49-F238E27FC236}">
                <a16:creationId xmlns:a16="http://schemas.microsoft.com/office/drawing/2014/main" id="{5F60D4EF-B5CC-36CC-1070-6F3B43F06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195" y="1138237"/>
            <a:ext cx="5297805" cy="484063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50140E-22E6-3537-E2C5-414419FCA1B1}"/>
                  </a:ext>
                </a:extLst>
              </p:cNvPr>
              <p:cNvSpPr txBox="1"/>
              <p:nvPr/>
            </p:nvSpPr>
            <p:spPr>
              <a:xfrm>
                <a:off x="6934200" y="1280247"/>
                <a:ext cx="4333875" cy="4985980"/>
              </a:xfrm>
              <a:prstGeom prst="rect">
                <a:avLst/>
              </a:prstGeom>
              <a:noFill/>
            </p:spPr>
            <p:txBody>
              <a:bodyPr wrap="square" rtlCol="0">
                <a:spAutoFit/>
              </a:bodyPr>
              <a:lstStyle/>
              <a:p>
                <a:pPr algn="ctr"/>
                <a:r>
                  <a:rPr lang="en-US" dirty="0"/>
                  <a:t>There is genetic variation within populations (due to mutations, recombination, genetic drift)</a:t>
                </a:r>
              </a:p>
              <a:p>
                <a:pPr/>
                <a14:m>
                  <m:oMathPara xmlns:m="http://schemas.openxmlformats.org/officeDocument/2006/math">
                    <m:oMathParaPr>
                      <m:jc m:val="centerGroup"/>
                    </m:oMathParaPr>
                    <m:oMath xmlns:m="http://schemas.openxmlformats.org/officeDocument/2006/math">
                      <m:r>
                        <a:rPr lang="en-US" sz="2800" b="1" i="1">
                          <a:latin typeface="Cambria Math" panose="02040503050406030204" pitchFamily="18" charset="0"/>
                          <a:ea typeface="Cambria Math" panose="02040503050406030204" pitchFamily="18" charset="0"/>
                        </a:rPr>
                        <m:t>↓</m:t>
                      </m:r>
                    </m:oMath>
                  </m:oMathPara>
                </a14:m>
                <a:endParaRPr lang="en-US" sz="2800" b="1" dirty="0"/>
              </a:p>
              <a:p>
                <a:pPr algn="ctr"/>
                <a:r>
                  <a:rPr lang="en-US" dirty="0"/>
                  <a:t>Individuals of some genotypes are selected, others die off</a:t>
                </a:r>
                <a:endParaRPr lang="en-US" i="1"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m:t>
                      </m:r>
                    </m:oMath>
                  </m:oMathPara>
                </a14:m>
                <a:endParaRPr lang="en-US" sz="2800" b="1" dirty="0"/>
              </a:p>
              <a:p>
                <a:pPr algn="ctr"/>
                <a:r>
                  <a:rPr lang="en-US" dirty="0"/>
                  <a:t>Populations with different traits (phenotypes) get too different to reproduce, or they are split geographically </a:t>
                </a:r>
              </a:p>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m:t>
                      </m:r>
                    </m:oMath>
                  </m:oMathPara>
                </a14:m>
                <a:endParaRPr lang="en-US" sz="2800" b="1" dirty="0"/>
              </a:p>
              <a:p>
                <a:pPr algn="ctr"/>
                <a:r>
                  <a:rPr lang="en-US" b="1" dirty="0"/>
                  <a:t>Reproductive isolation</a:t>
                </a:r>
              </a:p>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oMath>
                  </m:oMathPara>
                </a14:m>
                <a:endParaRPr lang="en-US" b="1" dirty="0"/>
              </a:p>
              <a:p>
                <a:pPr algn="ctr"/>
                <a:r>
                  <a:rPr lang="en-US" b="1" dirty="0"/>
                  <a:t>Speciation</a:t>
                </a:r>
              </a:p>
              <a:p>
                <a:pPr algn="ctr"/>
                <a:endParaRPr lang="en-US" b="1" dirty="0"/>
              </a:p>
            </p:txBody>
          </p:sp>
        </mc:Choice>
        <mc:Fallback xmlns="">
          <p:sp>
            <p:nvSpPr>
              <p:cNvPr id="12" name="TextBox 11">
                <a:extLst>
                  <a:ext uri="{FF2B5EF4-FFF2-40B4-BE49-F238E27FC236}">
                    <a16:creationId xmlns:a16="http://schemas.microsoft.com/office/drawing/2014/main" id="{AA50140E-22E6-3537-E2C5-414419FCA1B1}"/>
                  </a:ext>
                </a:extLst>
              </p:cNvPr>
              <p:cNvSpPr txBox="1">
                <a:spLocks noRot="1" noChangeAspect="1" noMove="1" noResize="1" noEditPoints="1" noAdjustHandles="1" noChangeArrowheads="1" noChangeShapeType="1" noTextEdit="1"/>
              </p:cNvSpPr>
              <p:nvPr/>
            </p:nvSpPr>
            <p:spPr>
              <a:xfrm>
                <a:off x="6934200" y="1280247"/>
                <a:ext cx="4333875" cy="4985980"/>
              </a:xfrm>
              <a:prstGeom prst="rect">
                <a:avLst/>
              </a:prstGeom>
              <a:blipFill>
                <a:blip r:embed="rId4"/>
                <a:stretch>
                  <a:fillRect t="-611"/>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9A681BE-EEFE-AC0D-9239-64A50C1C30EA}"/>
              </a:ext>
            </a:extLst>
          </p:cNvPr>
          <p:cNvSpPr/>
          <p:nvPr/>
        </p:nvSpPr>
        <p:spPr>
          <a:xfrm>
            <a:off x="2428875" y="1200150"/>
            <a:ext cx="981075" cy="4716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E4ECFE1-716A-8453-3B5F-312CD13F820C}"/>
              </a:ext>
            </a:extLst>
          </p:cNvPr>
          <p:cNvSpPr/>
          <p:nvPr/>
        </p:nvSpPr>
        <p:spPr>
          <a:xfrm>
            <a:off x="5410200" y="1200149"/>
            <a:ext cx="981075" cy="4716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8D948FD-2F10-1919-7FCF-BE07BE00B21A}"/>
              </a:ext>
            </a:extLst>
          </p:cNvPr>
          <p:cNvSpPr txBox="1"/>
          <p:nvPr/>
        </p:nvSpPr>
        <p:spPr>
          <a:xfrm>
            <a:off x="8314693" y="912514"/>
            <a:ext cx="2048638" cy="369332"/>
          </a:xfrm>
          <a:prstGeom prst="rect">
            <a:avLst/>
          </a:prstGeom>
          <a:noFill/>
        </p:spPr>
        <p:txBody>
          <a:bodyPr wrap="none" rtlCol="0">
            <a:spAutoFit/>
          </a:bodyPr>
          <a:lstStyle/>
          <a:p>
            <a:r>
              <a:rPr lang="en-US" dirty="0"/>
              <a:t>Lamarck’s giraffes</a:t>
            </a:r>
          </a:p>
        </p:txBody>
      </p:sp>
    </p:spTree>
    <p:extLst>
      <p:ext uri="{BB962C8B-B14F-4D97-AF65-F5344CB8AC3E}">
        <p14:creationId xmlns:p14="http://schemas.microsoft.com/office/powerpoint/2010/main" val="264225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supports this idea of evolution?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8F56F11B-EBCA-3D4C-6AC2-74960DC2730B}"/>
              </a:ext>
            </a:extLst>
          </p:cNvPr>
          <p:cNvSpPr txBox="1"/>
          <p:nvPr/>
        </p:nvSpPr>
        <p:spPr>
          <a:xfrm>
            <a:off x="1333500" y="1242941"/>
            <a:ext cx="6096000" cy="4413516"/>
          </a:xfrm>
          <a:prstGeom prst="rect">
            <a:avLst/>
          </a:prstGeom>
          <a:noFill/>
        </p:spPr>
        <p:txBody>
          <a:bodyPr wrap="square">
            <a:spAutoFit/>
          </a:bodyPr>
          <a:lstStyle/>
          <a:p>
            <a:pPr marL="285750" indent="-285750">
              <a:spcAft>
                <a:spcPct val="80000"/>
              </a:spcAft>
              <a:buFont typeface="Arial" panose="020B0604020202020204" pitchFamily="34" charset="0"/>
              <a:buChar char="•"/>
            </a:pPr>
            <a:r>
              <a:rPr lang="en-US" altLang="en-US" sz="1800" dirty="0"/>
              <a:t>Hierarchical structure of similarity in nature.</a:t>
            </a:r>
          </a:p>
          <a:p>
            <a:pPr marL="285750" indent="-285750">
              <a:spcAft>
                <a:spcPct val="80000"/>
              </a:spcAft>
              <a:buFont typeface="Arial" panose="020B0604020202020204" pitchFamily="34" charset="0"/>
              <a:buChar char="•"/>
            </a:pPr>
            <a:r>
              <a:rPr lang="en-US" altLang="en-US" sz="1800" dirty="0"/>
              <a:t>The existence of homologies</a:t>
            </a:r>
            <a:r>
              <a:rPr lang="en-US" altLang="en-US" dirty="0"/>
              <a:t> and parallel evolution</a:t>
            </a:r>
            <a:endParaRPr lang="cs-CZ" altLang="en-US" sz="1800" dirty="0"/>
          </a:p>
          <a:p>
            <a:pPr marL="285750" indent="-285750">
              <a:spcAft>
                <a:spcPct val="80000"/>
              </a:spcAft>
              <a:buFont typeface="Arial" panose="020B0604020202020204" pitchFamily="34" charset="0"/>
              <a:buChar char="•"/>
            </a:pPr>
            <a:r>
              <a:rPr lang="en-US" altLang="en-US" sz="1800" dirty="0"/>
              <a:t>Fossils</a:t>
            </a:r>
            <a:r>
              <a:rPr lang="cs-CZ" altLang="en-US" sz="1800" dirty="0"/>
              <a:t>.</a:t>
            </a:r>
            <a:r>
              <a:rPr lang="en-GB" altLang="en-US" sz="1800" dirty="0"/>
              <a:t> </a:t>
            </a:r>
            <a:endParaRPr lang="cs-CZ" altLang="en-US" sz="1800" dirty="0"/>
          </a:p>
          <a:p>
            <a:pPr marL="285750" indent="-285750">
              <a:spcAft>
                <a:spcPct val="80000"/>
              </a:spcAft>
              <a:buFont typeface="Arial" panose="020B0604020202020204" pitchFamily="34" charset="0"/>
              <a:buChar char="•"/>
            </a:pPr>
            <a:r>
              <a:rPr lang="en-US" altLang="en-US" sz="1800" dirty="0"/>
              <a:t>Imprints in embryonal development</a:t>
            </a:r>
            <a:r>
              <a:rPr lang="cs-CZ" altLang="en-US" sz="1800" dirty="0"/>
              <a:t>.</a:t>
            </a:r>
          </a:p>
          <a:p>
            <a:pPr marL="285750" indent="-285750">
              <a:spcAft>
                <a:spcPct val="80000"/>
              </a:spcAft>
              <a:buFont typeface="Arial" panose="020B0604020202020204" pitchFamily="34" charset="0"/>
              <a:buChar char="•"/>
            </a:pPr>
            <a:r>
              <a:rPr lang="en-US" altLang="en-US" sz="1800" dirty="0"/>
              <a:t>Imperfect nature of some traits</a:t>
            </a:r>
            <a:r>
              <a:rPr lang="en-US" altLang="en-US" dirty="0"/>
              <a:t>.</a:t>
            </a:r>
            <a:endParaRPr lang="cs-CZ" altLang="en-US" sz="1800" dirty="0"/>
          </a:p>
          <a:p>
            <a:pPr marL="285750" indent="-285750">
              <a:spcAft>
                <a:spcPct val="80000"/>
              </a:spcAft>
              <a:buFont typeface="Arial" panose="020B0604020202020204" pitchFamily="34" charset="0"/>
              <a:buChar char="•"/>
            </a:pPr>
            <a:r>
              <a:rPr lang="en-US" altLang="en-US" sz="1800" dirty="0"/>
              <a:t>Non-random distribution of organisms</a:t>
            </a:r>
            <a:r>
              <a:rPr lang="cs-CZ" altLang="en-US" sz="1800" dirty="0"/>
              <a:t>.</a:t>
            </a:r>
            <a:endParaRPr lang="en-GB" altLang="en-US" sz="1800" dirty="0"/>
          </a:p>
          <a:p>
            <a:pPr marL="285750" indent="-285750">
              <a:spcAft>
                <a:spcPct val="80000"/>
              </a:spcAft>
              <a:buFont typeface="Arial" panose="020B0604020202020204" pitchFamily="34" charset="0"/>
              <a:buChar char="•"/>
            </a:pPr>
            <a:r>
              <a:rPr lang="en-US" altLang="en-US" sz="1800" dirty="0"/>
              <a:t>We can </a:t>
            </a:r>
            <a:r>
              <a:rPr lang="cs-CZ" altLang="en-US" sz="1800" dirty="0" err="1"/>
              <a:t>observe</a:t>
            </a:r>
            <a:r>
              <a:rPr lang="en-US" altLang="en-US" sz="1800" dirty="0"/>
              <a:t> it in action right now.</a:t>
            </a:r>
          </a:p>
          <a:p>
            <a:pPr marL="285750" indent="-285750">
              <a:spcAft>
                <a:spcPct val="80000"/>
              </a:spcAft>
              <a:buFont typeface="Arial" panose="020B0604020202020204" pitchFamily="34" charset="0"/>
              <a:buChar char="•"/>
            </a:pPr>
            <a:r>
              <a:rPr lang="en-US" altLang="en-US" dirty="0"/>
              <a:t>It can also be re-created </a:t>
            </a:r>
            <a:r>
              <a:rPr lang="cs-CZ" altLang="en-US" dirty="0"/>
              <a:t>by </a:t>
            </a:r>
            <a:r>
              <a:rPr lang="cs-CZ" altLang="en-US" dirty="0" err="1"/>
              <a:t>humans</a:t>
            </a:r>
            <a:r>
              <a:rPr lang="cs-CZ" altLang="en-US" dirty="0"/>
              <a:t>, </a:t>
            </a:r>
            <a:r>
              <a:rPr lang="cs-CZ" altLang="en-US" dirty="0" err="1"/>
              <a:t>either</a:t>
            </a:r>
            <a:r>
              <a:rPr lang="cs-CZ" altLang="en-US" dirty="0"/>
              <a:t> </a:t>
            </a:r>
            <a:r>
              <a:rPr lang="cs-CZ" altLang="en-US" dirty="0" err="1"/>
              <a:t>experimentally</a:t>
            </a:r>
            <a:r>
              <a:rPr lang="en-US" altLang="en-US" dirty="0"/>
              <a:t> (on </a:t>
            </a:r>
            <a:r>
              <a:rPr lang="en-US" altLang="en-US" dirty="0" err="1"/>
              <a:t>drosophillas</a:t>
            </a:r>
            <a:r>
              <a:rPr lang="en-US" altLang="en-US" dirty="0"/>
              <a:t>, bacteria, …)</a:t>
            </a:r>
            <a:r>
              <a:rPr lang="cs-CZ" altLang="en-US" dirty="0"/>
              <a:t>, </a:t>
            </a:r>
            <a:r>
              <a:rPr lang="cs-CZ" altLang="en-US" dirty="0" err="1"/>
              <a:t>or</a:t>
            </a:r>
            <a:r>
              <a:rPr lang="cs-CZ" altLang="en-US" dirty="0"/>
              <a:t> by </a:t>
            </a:r>
            <a:r>
              <a:rPr lang="cs-CZ" altLang="en-US" dirty="0" err="1"/>
              <a:t>breeding</a:t>
            </a:r>
            <a:endParaRPr lang="cs-CZ" altLang="en-US" sz="1800" dirty="0"/>
          </a:p>
        </p:txBody>
      </p:sp>
      <p:pic>
        <p:nvPicPr>
          <p:cNvPr id="3" name="Picture 8">
            <a:extLst>
              <a:ext uri="{FF2B5EF4-FFF2-40B4-BE49-F238E27FC236}">
                <a16:creationId xmlns:a16="http://schemas.microsoft.com/office/drawing/2014/main" id="{F15B0D44-E1F8-40B9-C1A2-AD68439E29D0}"/>
              </a:ext>
            </a:extLst>
          </p:cNvPr>
          <p:cNvPicPr>
            <a:picLocks noChangeAspect="1" noChangeArrowheads="1"/>
          </p:cNvPicPr>
          <p:nvPr/>
        </p:nvPicPr>
        <p:blipFill>
          <a:blip r:embed="rId3">
            <a:lum contrast="24000"/>
            <a:extLst>
              <a:ext uri="{28A0092B-C50C-407E-A947-70E740481C1C}">
                <a14:useLocalDpi xmlns:a14="http://schemas.microsoft.com/office/drawing/2010/main" val="0"/>
              </a:ext>
            </a:extLst>
          </a:blip>
          <a:srcRect/>
          <a:stretch>
            <a:fillRect/>
          </a:stretch>
        </p:blipFill>
        <p:spPr bwMode="auto">
          <a:xfrm>
            <a:off x="7258485" y="861930"/>
            <a:ext cx="4551890" cy="5255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132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Phylogeny</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The genealogy of species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07434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solidFill>
                  <a:schemeClr val="tx1"/>
                </a:solidFill>
              </a:rPr>
              <a:t>Phylogeny</a:t>
            </a:r>
            <a:r>
              <a:rPr lang="en-US" dirty="0">
                <a:solidFill>
                  <a:schemeClr val="tx1"/>
                </a:solidFill>
              </a:rPr>
              <a:t> – the tree of life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 Box 30">
            <a:extLst>
              <a:ext uri="{FF2B5EF4-FFF2-40B4-BE49-F238E27FC236}">
                <a16:creationId xmlns:a16="http://schemas.microsoft.com/office/drawing/2014/main" id="{DA4C6DD9-CC76-31AA-6C93-DED7FE7EA03D}"/>
              </a:ext>
            </a:extLst>
          </p:cNvPr>
          <p:cNvSpPr txBox="1">
            <a:spLocks noChangeArrowheads="1"/>
          </p:cNvSpPr>
          <p:nvPr/>
        </p:nvSpPr>
        <p:spPr bwMode="auto">
          <a:xfrm>
            <a:off x="7422572" y="918477"/>
            <a:ext cx="3352800"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ct val="100000"/>
              </a:spcAft>
            </a:pPr>
            <a:r>
              <a:rPr lang="cs-CZ" altLang="en-US" sz="2000" b="1" dirty="0"/>
              <a:t>Taxonomie </a:t>
            </a:r>
            <a:r>
              <a:rPr lang="cs-CZ" altLang="en-US" sz="2000" dirty="0"/>
              <a:t>– hierarchická klasifikace organismů</a:t>
            </a:r>
            <a:endParaRPr lang="cs-CZ" altLang="en-US" sz="2000" b="1" dirty="0"/>
          </a:p>
          <a:p>
            <a:pPr eaLnBrk="1" hangingPunct="1">
              <a:spcAft>
                <a:spcPct val="100000"/>
              </a:spcAft>
            </a:pPr>
            <a:r>
              <a:rPr lang="cs-CZ" altLang="en-US" sz="2000" b="1" dirty="0"/>
              <a:t>Fylogeneze</a:t>
            </a:r>
            <a:r>
              <a:rPr lang="cs-CZ" altLang="en-US" sz="2000" dirty="0"/>
              <a:t> – kmenový vývoj organismů v historickém (evolučním) sledu</a:t>
            </a:r>
          </a:p>
          <a:p>
            <a:pPr eaLnBrk="1" hangingPunct="1">
              <a:spcAft>
                <a:spcPct val="100000"/>
              </a:spcAft>
            </a:pPr>
            <a:r>
              <a:rPr lang="cs-CZ" altLang="en-US" sz="2000" b="1" dirty="0" err="1"/>
              <a:t>Anageneze</a:t>
            </a:r>
            <a:r>
              <a:rPr lang="cs-CZ" altLang="en-US" sz="2000" dirty="0"/>
              <a:t> (neboli mikroevoluce) – evoluční změny uvnitř druhu</a:t>
            </a:r>
          </a:p>
          <a:p>
            <a:pPr eaLnBrk="1" hangingPunct="1">
              <a:spcAft>
                <a:spcPct val="100000"/>
              </a:spcAft>
            </a:pPr>
            <a:r>
              <a:rPr lang="en-US" altLang="en-US" sz="2000" b="1" dirty="0" err="1"/>
              <a:t>Speciace</a:t>
            </a:r>
            <a:r>
              <a:rPr lang="cs-CZ" altLang="en-US" sz="2000" dirty="0"/>
              <a:t> (neboli makroevoluce neboli </a:t>
            </a:r>
            <a:r>
              <a:rPr lang="en-US" altLang="en-US" sz="2000" b="1" dirty="0" err="1"/>
              <a:t>kladogeneze</a:t>
            </a:r>
            <a:r>
              <a:rPr lang="cs-CZ" altLang="en-US" sz="2000" dirty="0"/>
              <a:t>) – štěpení linií v samostatné druhy</a:t>
            </a:r>
          </a:p>
        </p:txBody>
      </p:sp>
      <p:grpSp>
        <p:nvGrpSpPr>
          <p:cNvPr id="6" name="Group 45">
            <a:extLst>
              <a:ext uri="{FF2B5EF4-FFF2-40B4-BE49-F238E27FC236}">
                <a16:creationId xmlns:a16="http://schemas.microsoft.com/office/drawing/2014/main" id="{EA586F02-86F3-CD88-BAD4-A4479529811A}"/>
              </a:ext>
            </a:extLst>
          </p:cNvPr>
          <p:cNvGrpSpPr>
            <a:grpSpLocks/>
          </p:cNvGrpSpPr>
          <p:nvPr/>
        </p:nvGrpSpPr>
        <p:grpSpPr bwMode="auto">
          <a:xfrm>
            <a:off x="1416628" y="772059"/>
            <a:ext cx="5410200" cy="5715000"/>
            <a:chOff x="2352" y="432"/>
            <a:chExt cx="3408" cy="3600"/>
          </a:xfrm>
        </p:grpSpPr>
        <p:grpSp>
          <p:nvGrpSpPr>
            <p:cNvPr id="7" name="Group 43">
              <a:extLst>
                <a:ext uri="{FF2B5EF4-FFF2-40B4-BE49-F238E27FC236}">
                  <a16:creationId xmlns:a16="http://schemas.microsoft.com/office/drawing/2014/main" id="{5D79A540-8332-98D9-C615-ACA0D6E61B8E}"/>
                </a:ext>
              </a:extLst>
            </p:cNvPr>
            <p:cNvGrpSpPr>
              <a:grpSpLocks/>
            </p:cNvGrpSpPr>
            <p:nvPr/>
          </p:nvGrpSpPr>
          <p:grpSpPr bwMode="auto">
            <a:xfrm>
              <a:off x="2352" y="432"/>
              <a:ext cx="3408" cy="3600"/>
              <a:chOff x="1920" y="457"/>
              <a:chExt cx="3690" cy="3863"/>
            </a:xfrm>
          </p:grpSpPr>
          <p:pic>
            <p:nvPicPr>
              <p:cNvPr id="9" name="Picture 32">
                <a:extLst>
                  <a:ext uri="{FF2B5EF4-FFF2-40B4-BE49-F238E27FC236}">
                    <a16:creationId xmlns:a16="http://schemas.microsoft.com/office/drawing/2014/main" id="{5D24E412-04CD-92B9-A425-F6A553A34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 y="523"/>
                <a:ext cx="3690" cy="3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3">
                <a:extLst>
                  <a:ext uri="{FF2B5EF4-FFF2-40B4-BE49-F238E27FC236}">
                    <a16:creationId xmlns:a16="http://schemas.microsoft.com/office/drawing/2014/main" id="{0E3F13B6-5674-EEE4-A993-9E9AD6BDA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 y="457"/>
                <a:ext cx="341"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4">
                <a:extLst>
                  <a:ext uri="{FF2B5EF4-FFF2-40B4-BE49-F238E27FC236}">
                    <a16:creationId xmlns:a16="http://schemas.microsoft.com/office/drawing/2014/main" id="{D762EF76-1F65-D34D-A815-FA406B1416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 y="813"/>
                <a:ext cx="41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5">
                <a:extLst>
                  <a:ext uri="{FF2B5EF4-FFF2-40B4-BE49-F238E27FC236}">
                    <a16:creationId xmlns:a16="http://schemas.microsoft.com/office/drawing/2014/main" id="{7FD47AE2-92AD-56FB-46E2-BA8DDAF2A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 y="1143"/>
                <a:ext cx="37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6">
                <a:extLst>
                  <a:ext uri="{FF2B5EF4-FFF2-40B4-BE49-F238E27FC236}">
                    <a16:creationId xmlns:a16="http://schemas.microsoft.com/office/drawing/2014/main" id="{7085B90C-056F-CB82-9E90-4B65E28BAD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5" y="1473"/>
                <a:ext cx="453"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7">
                <a:extLst>
                  <a:ext uri="{FF2B5EF4-FFF2-40B4-BE49-F238E27FC236}">
                    <a16:creationId xmlns:a16="http://schemas.microsoft.com/office/drawing/2014/main" id="{151E3BF5-AF0C-79D5-3EFA-E5A6AD85BC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0" y="1761"/>
                <a:ext cx="46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8">
                <a:extLst>
                  <a:ext uri="{FF2B5EF4-FFF2-40B4-BE49-F238E27FC236}">
                    <a16:creationId xmlns:a16="http://schemas.microsoft.com/office/drawing/2014/main" id="{7F01BE97-F7BF-A646-1A89-0C99B25A06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3" y="2051"/>
                <a:ext cx="3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9">
                <a:extLst>
                  <a:ext uri="{FF2B5EF4-FFF2-40B4-BE49-F238E27FC236}">
                    <a16:creationId xmlns:a16="http://schemas.microsoft.com/office/drawing/2014/main" id="{6397EC88-685C-905B-78BA-C6B514948F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3" y="2463"/>
                <a:ext cx="300"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1">
                <a:extLst>
                  <a:ext uri="{FF2B5EF4-FFF2-40B4-BE49-F238E27FC236}">
                    <a16:creationId xmlns:a16="http://schemas.microsoft.com/office/drawing/2014/main" id="{5372AC0C-9965-7ABE-1FCD-790428BE6F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5" y="3247"/>
                <a:ext cx="412"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2">
                <a:extLst>
                  <a:ext uri="{FF2B5EF4-FFF2-40B4-BE49-F238E27FC236}">
                    <a16:creationId xmlns:a16="http://schemas.microsoft.com/office/drawing/2014/main" id="{F5E391A3-476E-25B5-331B-95776D176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7" y="3701"/>
                <a:ext cx="363" cy="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Text Box 44">
              <a:extLst>
                <a:ext uri="{FF2B5EF4-FFF2-40B4-BE49-F238E27FC236}">
                  <a16:creationId xmlns:a16="http://schemas.microsoft.com/office/drawing/2014/main" id="{52BC1AAB-975B-EB46-70FE-FACCED1A4A9B}"/>
                </a:ext>
              </a:extLst>
            </p:cNvPr>
            <p:cNvSpPr txBox="1">
              <a:spLocks noChangeArrowheads="1"/>
            </p:cNvSpPr>
            <p:nvPr/>
          </p:nvSpPr>
          <p:spPr bwMode="auto">
            <a:xfrm>
              <a:off x="2352" y="480"/>
              <a:ext cx="960" cy="4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Canid phylogeny</a:t>
              </a:r>
              <a:r>
                <a:rPr lang="cs-CZ" altLang="en-US" dirty="0"/>
                <a:t>:</a:t>
              </a:r>
            </a:p>
          </p:txBody>
        </p:sp>
      </p:grpSp>
    </p:spTree>
    <p:extLst>
      <p:ext uri="{BB962C8B-B14F-4D97-AF65-F5344CB8AC3E}">
        <p14:creationId xmlns:p14="http://schemas.microsoft.com/office/powerpoint/2010/main" val="420729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 </a:t>
            </a:r>
            <a:r>
              <a:rPr lang="en-US" b="1" dirty="0">
                <a:solidFill>
                  <a:schemeClr val="tx1"/>
                </a:solidFill>
              </a:rPr>
              <a:t>clade</a:t>
            </a:r>
            <a:r>
              <a:rPr lang="en-US" dirty="0">
                <a:solidFill>
                  <a:schemeClr val="tx1"/>
                </a:solidFill>
              </a:rPr>
              <a:t> and cladistics (the science of clades)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2ADB7AF1-DBEE-5D01-D072-D80F74034315}"/>
              </a:ext>
            </a:extLst>
          </p:cNvPr>
          <p:cNvSpPr txBox="1"/>
          <p:nvPr/>
        </p:nvSpPr>
        <p:spPr>
          <a:xfrm>
            <a:off x="294642" y="5938574"/>
            <a:ext cx="11106784" cy="356336"/>
          </a:xfrm>
          <a:prstGeom prst="rect">
            <a:avLst/>
          </a:prstGeom>
          <a:noFill/>
          <a:ln>
            <a:noFill/>
          </a:ln>
        </p:spPr>
        <p:txBody>
          <a:bodyPr vert="horz" wrap="square" lIns="90000" tIns="45000" rIns="90000" bIns="45000" anchorCtr="0" compatLnSpc="0">
            <a:spAutoFit/>
          </a:bodyPr>
          <a:lstStyle/>
          <a:p>
            <a:r>
              <a:rPr lang="en-US" dirty="0"/>
              <a:t>Meredith et al. 2011 </a:t>
            </a:r>
            <a:r>
              <a:rPr lang="en-US" i="1" dirty="0"/>
              <a:t>Science</a:t>
            </a:r>
          </a:p>
        </p:txBody>
      </p:sp>
      <p:cxnSp>
        <p:nvCxnSpPr>
          <p:cNvPr id="6" name="Straight Connector 5">
            <a:extLst>
              <a:ext uri="{FF2B5EF4-FFF2-40B4-BE49-F238E27FC236}">
                <a16:creationId xmlns:a16="http://schemas.microsoft.com/office/drawing/2014/main" id="{61B41551-888E-49B2-1047-FC0CCF921FA6}"/>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3F622B05-06D5-A22E-D032-CE02971C3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9726" y="879698"/>
            <a:ext cx="4041203" cy="54152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fined">
            <a:extLst>
              <a:ext uri="{FF2B5EF4-FFF2-40B4-BE49-F238E27FC236}">
                <a16:creationId xmlns:a16="http://schemas.microsoft.com/office/drawing/2014/main" id="{75482DA7-02E4-5CCD-CBD3-D5AAF53933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906152"/>
            <a:ext cx="5839326" cy="3284621"/>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28BF2AE5-3A01-1088-227E-5D06144EC9A3}"/>
              </a:ext>
            </a:extLst>
          </p:cNvPr>
          <p:cNvSpPr/>
          <p:nvPr/>
        </p:nvSpPr>
        <p:spPr>
          <a:xfrm>
            <a:off x="10599821" y="681036"/>
            <a:ext cx="986590" cy="570248"/>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Box 30">
            <a:extLst>
              <a:ext uri="{FF2B5EF4-FFF2-40B4-BE49-F238E27FC236}">
                <a16:creationId xmlns:a16="http://schemas.microsoft.com/office/drawing/2014/main" id="{196E6892-E474-2818-3779-4EFC50C34824}"/>
              </a:ext>
            </a:extLst>
          </p:cNvPr>
          <p:cNvSpPr txBox="1">
            <a:spLocks noChangeArrowheads="1"/>
          </p:cNvSpPr>
          <p:nvPr/>
        </p:nvSpPr>
        <p:spPr bwMode="auto">
          <a:xfrm>
            <a:off x="1189475" y="4355329"/>
            <a:ext cx="608963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ct val="100000"/>
              </a:spcAft>
            </a:pPr>
            <a:r>
              <a:rPr lang="en-US" altLang="en-US" sz="2000" b="1" dirty="0"/>
              <a:t>Monophyletic clade </a:t>
            </a:r>
            <a:r>
              <a:rPr lang="en-US" altLang="en-US" sz="2000" dirty="0"/>
              <a:t>– a group of species that share the same common ancestor</a:t>
            </a:r>
            <a:endParaRPr lang="cs-CZ" altLang="en-US" sz="2000" dirty="0"/>
          </a:p>
        </p:txBody>
      </p:sp>
    </p:spTree>
    <p:extLst>
      <p:ext uri="{BB962C8B-B14F-4D97-AF65-F5344CB8AC3E}">
        <p14:creationId xmlns:p14="http://schemas.microsoft.com/office/powerpoint/2010/main" val="202120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How do we get a phylogeny?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2ADB7AF1-DBEE-5D01-D072-D80F74034315}"/>
              </a:ext>
            </a:extLst>
          </p:cNvPr>
          <p:cNvSpPr txBox="1"/>
          <p:nvPr/>
        </p:nvSpPr>
        <p:spPr>
          <a:xfrm>
            <a:off x="294642" y="5938574"/>
            <a:ext cx="11106784" cy="356336"/>
          </a:xfrm>
          <a:prstGeom prst="rect">
            <a:avLst/>
          </a:prstGeom>
          <a:noFill/>
          <a:ln>
            <a:noFill/>
          </a:ln>
        </p:spPr>
        <p:txBody>
          <a:bodyPr vert="horz" wrap="square" lIns="90000" tIns="45000" rIns="90000" bIns="45000" anchorCtr="0" compatLnSpc="0">
            <a:spAutoFit/>
          </a:bodyPr>
          <a:lstStyle/>
          <a:p>
            <a:r>
              <a:rPr lang="en-US" dirty="0"/>
              <a:t>evolution.berkeley.edu</a:t>
            </a:r>
            <a:endParaRPr lang="en-US" i="1" dirty="0"/>
          </a:p>
        </p:txBody>
      </p:sp>
      <p:cxnSp>
        <p:nvCxnSpPr>
          <p:cNvPr id="6" name="Straight Connector 5">
            <a:extLst>
              <a:ext uri="{FF2B5EF4-FFF2-40B4-BE49-F238E27FC236}">
                <a16:creationId xmlns:a16="http://schemas.microsoft.com/office/drawing/2014/main" id="{61B41551-888E-49B2-1047-FC0CCF921FA6}"/>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descr="A screen shot of a computer screen&#10;&#10;Description automatically generated">
            <a:extLst>
              <a:ext uri="{FF2B5EF4-FFF2-40B4-BE49-F238E27FC236}">
                <a16:creationId xmlns:a16="http://schemas.microsoft.com/office/drawing/2014/main" id="{777F6668-3B25-0782-9B55-57E333542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984" y="889060"/>
            <a:ext cx="7502834" cy="5001889"/>
          </a:xfrm>
          <a:prstGeom prst="rect">
            <a:avLst/>
          </a:prstGeom>
        </p:spPr>
      </p:pic>
      <p:sp>
        <p:nvSpPr>
          <p:cNvPr id="13" name="Text Box 30">
            <a:extLst>
              <a:ext uri="{FF2B5EF4-FFF2-40B4-BE49-F238E27FC236}">
                <a16:creationId xmlns:a16="http://schemas.microsoft.com/office/drawing/2014/main" id="{FA5FDEB4-26AA-7DA7-36E8-448151EA7B37}"/>
              </a:ext>
            </a:extLst>
          </p:cNvPr>
          <p:cNvSpPr txBox="1">
            <a:spLocks noChangeArrowheads="1"/>
          </p:cNvSpPr>
          <p:nvPr/>
        </p:nvSpPr>
        <p:spPr bwMode="auto">
          <a:xfrm>
            <a:off x="7742676" y="1229592"/>
            <a:ext cx="4068324"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Aft>
                <a:spcPct val="100000"/>
              </a:spcAft>
            </a:pPr>
            <a:r>
              <a:rPr lang="en-US" altLang="en-US" dirty="0"/>
              <a:t>We use </a:t>
            </a:r>
            <a:r>
              <a:rPr lang="en-US" altLang="en-US" b="1" dirty="0"/>
              <a:t>homologous characters </a:t>
            </a:r>
            <a:r>
              <a:rPr lang="en-US" altLang="en-US" dirty="0"/>
              <a:t>— characters in different organisms that are similar because they were inherited from a common ancestor that also had that character. An example of homologous characters is the four limbs of </a:t>
            </a:r>
            <a:r>
              <a:rPr lang="en-US" altLang="en-US" dirty="0" err="1"/>
              <a:t>tetrapods</a:t>
            </a:r>
            <a:r>
              <a:rPr lang="en-US" altLang="en-US" dirty="0"/>
              <a:t>. Birds, bats, mice, and crocodiles all have four limbs. Sharks and bony fish do not. The ancestor of </a:t>
            </a:r>
            <a:r>
              <a:rPr lang="en-US" altLang="en-US" dirty="0" err="1"/>
              <a:t>tetrapods</a:t>
            </a:r>
            <a:r>
              <a:rPr lang="en-US" altLang="en-US" dirty="0"/>
              <a:t> evolved four limbs, and its </a:t>
            </a:r>
            <a:r>
              <a:rPr lang="en-US" altLang="en-US" dirty="0" err="1"/>
              <a:t>descendents</a:t>
            </a:r>
            <a:r>
              <a:rPr lang="en-US" altLang="en-US" dirty="0"/>
              <a:t> have inherited that feature — so the presence of four limbs is a homology.</a:t>
            </a:r>
          </a:p>
          <a:p>
            <a:pPr>
              <a:spcAft>
                <a:spcPct val="100000"/>
              </a:spcAft>
            </a:pPr>
            <a:r>
              <a:rPr lang="en-US" altLang="en-US" dirty="0"/>
              <a:t>These can be </a:t>
            </a:r>
            <a:r>
              <a:rPr lang="en-US" altLang="en-US" b="1" dirty="0"/>
              <a:t>morphological</a:t>
            </a:r>
            <a:r>
              <a:rPr lang="en-US" altLang="en-US" dirty="0"/>
              <a:t>, or </a:t>
            </a:r>
            <a:r>
              <a:rPr lang="en-US" altLang="en-US" b="1" dirty="0"/>
              <a:t>molecular</a:t>
            </a:r>
            <a:r>
              <a:rPr lang="en-US" altLang="en-US" dirty="0"/>
              <a:t>.</a:t>
            </a:r>
            <a:endParaRPr lang="cs-CZ" altLang="en-US" dirty="0"/>
          </a:p>
        </p:txBody>
      </p:sp>
    </p:spTree>
    <p:extLst>
      <p:ext uri="{BB962C8B-B14F-4D97-AF65-F5344CB8AC3E}">
        <p14:creationId xmlns:p14="http://schemas.microsoft.com/office/powerpoint/2010/main" val="171566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Do not confuse homology with </a:t>
            </a:r>
            <a:r>
              <a:rPr lang="en-US" b="1" dirty="0">
                <a:solidFill>
                  <a:schemeClr val="tx1"/>
                </a:solidFill>
              </a:rPr>
              <a:t>analogy</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a:xfrm>
            <a:off x="9448800" y="6566291"/>
            <a:ext cx="2743200" cy="279918"/>
          </a:xfrm>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2ADB7AF1-DBEE-5D01-D072-D80F74034315}"/>
              </a:ext>
            </a:extLst>
          </p:cNvPr>
          <p:cNvSpPr txBox="1"/>
          <p:nvPr/>
        </p:nvSpPr>
        <p:spPr>
          <a:xfrm>
            <a:off x="294642" y="5938574"/>
            <a:ext cx="11106784" cy="356336"/>
          </a:xfrm>
          <a:prstGeom prst="rect">
            <a:avLst/>
          </a:prstGeom>
          <a:noFill/>
          <a:ln>
            <a:noFill/>
          </a:ln>
        </p:spPr>
        <p:txBody>
          <a:bodyPr vert="horz" wrap="square" lIns="90000" tIns="45000" rIns="90000" bIns="45000" anchorCtr="0" compatLnSpc="0">
            <a:spAutoFit/>
          </a:bodyPr>
          <a:lstStyle/>
          <a:p>
            <a:r>
              <a:rPr lang="en-US" dirty="0"/>
              <a:t>evolution.berkeley.edu</a:t>
            </a:r>
            <a:endParaRPr lang="en-US" i="1" dirty="0"/>
          </a:p>
        </p:txBody>
      </p:sp>
      <p:cxnSp>
        <p:nvCxnSpPr>
          <p:cNvPr id="6" name="Straight Connector 5">
            <a:extLst>
              <a:ext uri="{FF2B5EF4-FFF2-40B4-BE49-F238E27FC236}">
                <a16:creationId xmlns:a16="http://schemas.microsoft.com/office/drawing/2014/main" id="{61B41551-888E-49B2-1047-FC0CCF921FA6}"/>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3A02E2C9-FA1E-1BCC-58FC-86B3D8BB1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189" y="1187972"/>
            <a:ext cx="6043863" cy="19743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94D129-2DB5-8BD9-0353-9D435C19AEB5}"/>
              </a:ext>
            </a:extLst>
          </p:cNvPr>
          <p:cNvSpPr txBox="1"/>
          <p:nvPr/>
        </p:nvSpPr>
        <p:spPr>
          <a:xfrm>
            <a:off x="1208115" y="3358869"/>
            <a:ext cx="6100010" cy="2308324"/>
          </a:xfrm>
          <a:prstGeom prst="rect">
            <a:avLst/>
          </a:prstGeom>
          <a:noFill/>
        </p:spPr>
        <p:txBody>
          <a:bodyPr wrap="square">
            <a:spAutoFit/>
          </a:bodyPr>
          <a:lstStyle/>
          <a:p>
            <a:r>
              <a:rPr lang="en-US" dirty="0"/>
              <a:t>Bat wings consist of flaps of skin stretched between the bones of the fingers and arm. Bird wings consist of feathers extending all along the arm. These structural dissimilarities suggest that bird wings and bat wings were not inherited from a common ancestor with wings. </a:t>
            </a:r>
          </a:p>
          <a:p>
            <a:endParaRPr lang="en-US" dirty="0"/>
          </a:p>
          <a:p>
            <a:r>
              <a:rPr lang="en-US" dirty="0"/>
              <a:t>Wings in bats and have separate evolutionary origins, but the same function.</a:t>
            </a:r>
          </a:p>
        </p:txBody>
      </p:sp>
      <p:pic>
        <p:nvPicPr>
          <p:cNvPr id="3076" name="Picture 4">
            <a:extLst>
              <a:ext uri="{FF2B5EF4-FFF2-40B4-BE49-F238E27FC236}">
                <a16:creationId xmlns:a16="http://schemas.microsoft.com/office/drawing/2014/main" id="{02D2DEB8-9C64-0DE5-95FF-7552634EC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0052" y="1610341"/>
            <a:ext cx="4121374" cy="2720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46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How biodiversity came to be?</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Biodiversity through geological time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solidFill>
                  <a:schemeClr val="tx1"/>
                </a:solidFill>
              </a:rPr>
              <a:t>Phylogeny</a:t>
            </a:r>
            <a:r>
              <a:rPr lang="en-US" dirty="0">
                <a:solidFill>
                  <a:schemeClr val="tx1"/>
                </a:solidFill>
              </a:rPr>
              <a:t> – the tree of life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2ADB7AF1-DBEE-5D01-D072-D80F74034315}"/>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Esselstyn et al. (2017)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GBE</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61B41551-888E-49B2-1047-FC0CCF921FA6}"/>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AutoShape 4" descr="-Maximum likelihood estimate of mammalian phylogeny from 3,787 concatenated ultraconserved elements. Clades discussed in the text are labeled. Branches between Metatheria (marsupials), Eutheria (placentals), and Prototheria (platypus; not shown) were truncated for ease of presentation. Bootstrap support values are 100 unless otherwise noted. Taxa with an asterisk after the specific epithet are those we enriched and sequenced. ">
            <a:extLst>
              <a:ext uri="{FF2B5EF4-FFF2-40B4-BE49-F238E27FC236}">
                <a16:creationId xmlns:a16="http://schemas.microsoft.com/office/drawing/2014/main" id="{7C675873-3183-CF0B-2681-B147D0C976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9B51A2B0-533C-9408-7BC3-300DA73C15B0}"/>
              </a:ext>
            </a:extLst>
          </p:cNvPr>
          <p:cNvPicPr>
            <a:picLocks noChangeAspect="1"/>
          </p:cNvPicPr>
          <p:nvPr/>
        </p:nvPicPr>
        <p:blipFill>
          <a:blip r:embed="rId3"/>
          <a:stretch>
            <a:fillRect/>
          </a:stretch>
        </p:blipFill>
        <p:spPr>
          <a:xfrm>
            <a:off x="4724400" y="810293"/>
            <a:ext cx="4457699" cy="5611456"/>
          </a:xfrm>
          <a:prstGeom prst="rect">
            <a:avLst/>
          </a:prstGeom>
        </p:spPr>
      </p:pic>
    </p:spTree>
    <p:extLst>
      <p:ext uri="{BB962C8B-B14F-4D97-AF65-F5344CB8AC3E}">
        <p14:creationId xmlns:p14="http://schemas.microsoft.com/office/powerpoint/2010/main" val="3736065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solidFill>
                  <a:schemeClr val="tx1"/>
                </a:solidFill>
              </a:rPr>
              <a:t>Phylogeny</a:t>
            </a:r>
            <a:r>
              <a:rPr lang="en-US" dirty="0">
                <a:solidFill>
                  <a:schemeClr val="tx1"/>
                </a:solidFill>
              </a:rPr>
              <a:t> – the tree of life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218" name="Picture 2" descr="The origin of Metazoa: a unicellular perspective | Nature Reviews Genetics">
            <a:extLst>
              <a:ext uri="{FF2B5EF4-FFF2-40B4-BE49-F238E27FC236}">
                <a16:creationId xmlns:a16="http://schemas.microsoft.com/office/drawing/2014/main" id="{3D2D91B0-D7AE-377F-AF9D-547AC57C2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21718"/>
            <a:ext cx="6029757" cy="544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414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solidFill>
                  <a:schemeClr val="tx1"/>
                </a:solidFill>
              </a:rPr>
              <a:t>Phylogeny</a:t>
            </a:r>
            <a:r>
              <a:rPr lang="en-US" dirty="0">
                <a:solidFill>
                  <a:schemeClr val="tx1"/>
                </a:solidFill>
              </a:rPr>
              <a:t> – the tree of life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1266" name="Picture 2">
            <a:extLst>
              <a:ext uri="{FF2B5EF4-FFF2-40B4-BE49-F238E27FC236}">
                <a16:creationId xmlns:a16="http://schemas.microsoft.com/office/drawing/2014/main" id="{997CB882-DCD1-A035-2C45-176465C758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773" y="681036"/>
            <a:ext cx="5974484" cy="58393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DB7AF1-DBEE-5D01-D072-D80F74034315}"/>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61B41551-888E-49B2-1047-FC0CCF921FA6}"/>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807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solidFill>
                  <a:schemeClr val="tx1"/>
                </a:solidFill>
              </a:rPr>
              <a:t>Phylogeny</a:t>
            </a:r>
            <a:r>
              <a:rPr lang="en-US" dirty="0">
                <a:solidFill>
                  <a:schemeClr val="tx1"/>
                </a:solidFill>
              </a:rPr>
              <a:t> – the tree of life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2ADB7AF1-DBEE-5D01-D072-D80F74034315}"/>
              </a:ext>
            </a:extLst>
          </p:cNvPr>
          <p:cNvSpPr txBox="1"/>
          <p:nvPr/>
        </p:nvSpPr>
        <p:spPr>
          <a:xfrm>
            <a:off x="294642" y="5938574"/>
            <a:ext cx="11106784" cy="356336"/>
          </a:xfrm>
          <a:prstGeom prst="rect">
            <a:avLst/>
          </a:prstGeom>
          <a:noFill/>
          <a:ln>
            <a:noFill/>
          </a:ln>
        </p:spPr>
        <p:txBody>
          <a:bodyPr vert="horz" wrap="square" lIns="90000" tIns="45000" rIns="90000" bIns="45000" anchorCtr="0" compatLnSpc="0">
            <a:spAutoFit/>
          </a:bodyPr>
          <a:lstStyle/>
          <a:p>
            <a:r>
              <a:rPr lang="en-US" dirty="0">
                <a:hlinkClick r:id="rId3"/>
              </a:rPr>
              <a:t>https://www.onezoom.org/</a:t>
            </a:r>
            <a:r>
              <a:rPr lang="en-US" dirty="0"/>
              <a:t> </a:t>
            </a:r>
          </a:p>
        </p:txBody>
      </p:sp>
      <p:cxnSp>
        <p:nvCxnSpPr>
          <p:cNvPr id="6" name="Straight Connector 5">
            <a:extLst>
              <a:ext uri="{FF2B5EF4-FFF2-40B4-BE49-F238E27FC236}">
                <a16:creationId xmlns:a16="http://schemas.microsoft.com/office/drawing/2014/main" id="{61B41551-888E-49B2-1047-FC0CCF921FA6}"/>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43A3243B-194C-576F-E298-971A3DEE244C}"/>
              </a:ext>
            </a:extLst>
          </p:cNvPr>
          <p:cNvPicPr>
            <a:picLocks noChangeAspect="1"/>
          </p:cNvPicPr>
          <p:nvPr/>
        </p:nvPicPr>
        <p:blipFill rotWithShape="1">
          <a:blip r:embed="rId4"/>
          <a:srcRect t="9275" b="11225"/>
          <a:stretch/>
        </p:blipFill>
        <p:spPr>
          <a:xfrm>
            <a:off x="1228726" y="926641"/>
            <a:ext cx="10658473" cy="4766327"/>
          </a:xfrm>
          <a:prstGeom prst="rect">
            <a:avLst/>
          </a:prstGeom>
        </p:spPr>
      </p:pic>
    </p:spTree>
    <p:extLst>
      <p:ext uri="{BB962C8B-B14F-4D97-AF65-F5344CB8AC3E}">
        <p14:creationId xmlns:p14="http://schemas.microsoft.com/office/powerpoint/2010/main" val="2824054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Types of phylogeny – </a:t>
            </a:r>
            <a:r>
              <a:rPr lang="en-US" b="1" dirty="0">
                <a:solidFill>
                  <a:schemeClr val="tx1"/>
                </a:solidFill>
              </a:rPr>
              <a:t>unrooted tree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026" name="Picture 2" descr="undefined">
            <a:extLst>
              <a:ext uri="{FF2B5EF4-FFF2-40B4-BE49-F238E27FC236}">
                <a16:creationId xmlns:a16="http://schemas.microsoft.com/office/drawing/2014/main" id="{5113698A-4B8B-E9E0-9F65-4EA126A3E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090896"/>
            <a:ext cx="7204632" cy="50773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30">
            <a:extLst>
              <a:ext uri="{FF2B5EF4-FFF2-40B4-BE49-F238E27FC236}">
                <a16:creationId xmlns:a16="http://schemas.microsoft.com/office/drawing/2014/main" id="{11B4879A-BDEC-780D-2542-B6877ADCB562}"/>
              </a:ext>
            </a:extLst>
          </p:cNvPr>
          <p:cNvSpPr txBox="1">
            <a:spLocks noChangeArrowheads="1"/>
          </p:cNvSpPr>
          <p:nvPr/>
        </p:nvSpPr>
        <p:spPr bwMode="auto">
          <a:xfrm>
            <a:off x="8709951" y="978635"/>
            <a:ext cx="3352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ct val="100000"/>
              </a:spcAft>
            </a:pPr>
            <a:r>
              <a:rPr lang="en-US" altLang="en-US" sz="2000" dirty="0"/>
              <a:t>An unrooted tree shows relatedness among taxa, without assuming who came to existence first</a:t>
            </a:r>
            <a:endParaRPr lang="cs-CZ" altLang="en-US" sz="2000" dirty="0"/>
          </a:p>
        </p:txBody>
      </p:sp>
    </p:spTree>
    <p:extLst>
      <p:ext uri="{BB962C8B-B14F-4D97-AF65-F5344CB8AC3E}">
        <p14:creationId xmlns:p14="http://schemas.microsoft.com/office/powerpoint/2010/main" val="9839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Types of phylogeny - </a:t>
            </a:r>
            <a:r>
              <a:rPr lang="en-US" b="1" dirty="0">
                <a:solidFill>
                  <a:schemeClr val="tx1"/>
                </a:solidFill>
              </a:rPr>
              <a:t>cladogram</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 Box 30">
            <a:extLst>
              <a:ext uri="{FF2B5EF4-FFF2-40B4-BE49-F238E27FC236}">
                <a16:creationId xmlns:a16="http://schemas.microsoft.com/office/drawing/2014/main" id="{DA4C6DD9-CC76-31AA-6C93-DED7FE7EA03D}"/>
              </a:ext>
            </a:extLst>
          </p:cNvPr>
          <p:cNvSpPr txBox="1">
            <a:spLocks noChangeArrowheads="1"/>
          </p:cNvSpPr>
          <p:nvPr/>
        </p:nvSpPr>
        <p:spPr bwMode="auto">
          <a:xfrm>
            <a:off x="7422572" y="918477"/>
            <a:ext cx="3352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ct val="100000"/>
              </a:spcAft>
            </a:pPr>
            <a:r>
              <a:rPr lang="en-US" altLang="en-US" sz="2000" dirty="0"/>
              <a:t>A cladogram only represents a branching pattern</a:t>
            </a:r>
            <a:endParaRPr lang="cs-CZ" altLang="en-US" sz="2000" dirty="0"/>
          </a:p>
        </p:txBody>
      </p:sp>
      <p:grpSp>
        <p:nvGrpSpPr>
          <p:cNvPr id="6" name="Group 45">
            <a:extLst>
              <a:ext uri="{FF2B5EF4-FFF2-40B4-BE49-F238E27FC236}">
                <a16:creationId xmlns:a16="http://schemas.microsoft.com/office/drawing/2014/main" id="{EA586F02-86F3-CD88-BAD4-A4479529811A}"/>
              </a:ext>
            </a:extLst>
          </p:cNvPr>
          <p:cNvGrpSpPr>
            <a:grpSpLocks/>
          </p:cNvGrpSpPr>
          <p:nvPr/>
        </p:nvGrpSpPr>
        <p:grpSpPr bwMode="auto">
          <a:xfrm>
            <a:off x="1416628" y="772059"/>
            <a:ext cx="5410200" cy="5715000"/>
            <a:chOff x="2352" y="432"/>
            <a:chExt cx="3408" cy="3600"/>
          </a:xfrm>
        </p:grpSpPr>
        <p:grpSp>
          <p:nvGrpSpPr>
            <p:cNvPr id="7" name="Group 43">
              <a:extLst>
                <a:ext uri="{FF2B5EF4-FFF2-40B4-BE49-F238E27FC236}">
                  <a16:creationId xmlns:a16="http://schemas.microsoft.com/office/drawing/2014/main" id="{5D79A540-8332-98D9-C615-ACA0D6E61B8E}"/>
                </a:ext>
              </a:extLst>
            </p:cNvPr>
            <p:cNvGrpSpPr>
              <a:grpSpLocks/>
            </p:cNvGrpSpPr>
            <p:nvPr/>
          </p:nvGrpSpPr>
          <p:grpSpPr bwMode="auto">
            <a:xfrm>
              <a:off x="2352" y="432"/>
              <a:ext cx="3408" cy="3600"/>
              <a:chOff x="1920" y="457"/>
              <a:chExt cx="3690" cy="3863"/>
            </a:xfrm>
          </p:grpSpPr>
          <p:pic>
            <p:nvPicPr>
              <p:cNvPr id="9" name="Picture 32">
                <a:extLst>
                  <a:ext uri="{FF2B5EF4-FFF2-40B4-BE49-F238E27FC236}">
                    <a16:creationId xmlns:a16="http://schemas.microsoft.com/office/drawing/2014/main" id="{5D24E412-04CD-92B9-A425-F6A553A34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 y="523"/>
                <a:ext cx="3690" cy="3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3">
                <a:extLst>
                  <a:ext uri="{FF2B5EF4-FFF2-40B4-BE49-F238E27FC236}">
                    <a16:creationId xmlns:a16="http://schemas.microsoft.com/office/drawing/2014/main" id="{0E3F13B6-5674-EEE4-A993-9E9AD6BDA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6" y="457"/>
                <a:ext cx="341" cy="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4">
                <a:extLst>
                  <a:ext uri="{FF2B5EF4-FFF2-40B4-BE49-F238E27FC236}">
                    <a16:creationId xmlns:a16="http://schemas.microsoft.com/office/drawing/2014/main" id="{D762EF76-1F65-D34D-A815-FA406B1416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8" y="813"/>
                <a:ext cx="41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5">
                <a:extLst>
                  <a:ext uri="{FF2B5EF4-FFF2-40B4-BE49-F238E27FC236}">
                    <a16:creationId xmlns:a16="http://schemas.microsoft.com/office/drawing/2014/main" id="{7FD47AE2-92AD-56FB-46E2-BA8DDAF2A4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7" y="1143"/>
                <a:ext cx="371"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6">
                <a:extLst>
                  <a:ext uri="{FF2B5EF4-FFF2-40B4-BE49-F238E27FC236}">
                    <a16:creationId xmlns:a16="http://schemas.microsoft.com/office/drawing/2014/main" id="{7085B90C-056F-CB82-9E90-4B65E28BAD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5" y="1473"/>
                <a:ext cx="453"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7">
                <a:extLst>
                  <a:ext uri="{FF2B5EF4-FFF2-40B4-BE49-F238E27FC236}">
                    <a16:creationId xmlns:a16="http://schemas.microsoft.com/office/drawing/2014/main" id="{151E3BF5-AF0C-79D5-3EFA-E5A6AD85BC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0" y="1761"/>
                <a:ext cx="460"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8">
                <a:extLst>
                  <a:ext uri="{FF2B5EF4-FFF2-40B4-BE49-F238E27FC236}">
                    <a16:creationId xmlns:a16="http://schemas.microsoft.com/office/drawing/2014/main" id="{7F01BE97-F7BF-A646-1A89-0C99B25A06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3" y="2051"/>
                <a:ext cx="332" cy="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9">
                <a:extLst>
                  <a:ext uri="{FF2B5EF4-FFF2-40B4-BE49-F238E27FC236}">
                    <a16:creationId xmlns:a16="http://schemas.microsoft.com/office/drawing/2014/main" id="{6397EC88-685C-905B-78BA-C6B514948F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3" y="2463"/>
                <a:ext cx="300"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1">
                <a:extLst>
                  <a:ext uri="{FF2B5EF4-FFF2-40B4-BE49-F238E27FC236}">
                    <a16:creationId xmlns:a16="http://schemas.microsoft.com/office/drawing/2014/main" id="{5372AC0C-9965-7ABE-1FCD-790428BE6F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5" y="3247"/>
                <a:ext cx="412" cy="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2">
                <a:extLst>
                  <a:ext uri="{FF2B5EF4-FFF2-40B4-BE49-F238E27FC236}">
                    <a16:creationId xmlns:a16="http://schemas.microsoft.com/office/drawing/2014/main" id="{F5E391A3-476E-25B5-331B-95776D1768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7" y="3701"/>
                <a:ext cx="363" cy="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Text Box 44">
              <a:extLst>
                <a:ext uri="{FF2B5EF4-FFF2-40B4-BE49-F238E27FC236}">
                  <a16:creationId xmlns:a16="http://schemas.microsoft.com/office/drawing/2014/main" id="{52BC1AAB-975B-EB46-70FE-FACCED1A4A9B}"/>
                </a:ext>
              </a:extLst>
            </p:cNvPr>
            <p:cNvSpPr txBox="1">
              <a:spLocks noChangeArrowheads="1"/>
            </p:cNvSpPr>
            <p:nvPr/>
          </p:nvSpPr>
          <p:spPr bwMode="auto">
            <a:xfrm>
              <a:off x="2352" y="480"/>
              <a:ext cx="960" cy="4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Canid phylogeny</a:t>
              </a:r>
              <a:r>
                <a:rPr lang="cs-CZ" altLang="en-US" dirty="0"/>
                <a:t>:</a:t>
              </a:r>
            </a:p>
          </p:txBody>
        </p:sp>
      </p:grpSp>
    </p:spTree>
    <p:extLst>
      <p:ext uri="{BB962C8B-B14F-4D97-AF65-F5344CB8AC3E}">
        <p14:creationId xmlns:p14="http://schemas.microsoft.com/office/powerpoint/2010/main" val="193118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Types of phylogeny – </a:t>
            </a:r>
            <a:r>
              <a:rPr lang="en-US" b="1" dirty="0">
                <a:solidFill>
                  <a:schemeClr val="tx1"/>
                </a:solidFill>
              </a:rPr>
              <a:t>phylogram or chronogram</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2ADB7AF1-DBEE-5D01-D072-D80F74034315}"/>
              </a:ext>
            </a:extLst>
          </p:cNvPr>
          <p:cNvSpPr txBox="1"/>
          <p:nvPr/>
        </p:nvSpPr>
        <p:spPr>
          <a:xfrm>
            <a:off x="294642" y="5938574"/>
            <a:ext cx="11106784" cy="356336"/>
          </a:xfrm>
          <a:prstGeom prst="rect">
            <a:avLst/>
          </a:prstGeom>
          <a:noFill/>
          <a:ln>
            <a:noFill/>
          </a:ln>
        </p:spPr>
        <p:txBody>
          <a:bodyPr vert="horz" wrap="square" lIns="90000" tIns="45000" rIns="90000" bIns="45000" anchorCtr="0" compatLnSpc="0">
            <a:spAutoFit/>
          </a:bodyPr>
          <a:lstStyle/>
          <a:p>
            <a:r>
              <a:rPr lang="en-US" dirty="0" err="1"/>
              <a:t>Labnadeira</a:t>
            </a:r>
            <a:r>
              <a:rPr lang="en-US" dirty="0"/>
              <a:t> 1994 </a:t>
            </a:r>
            <a:r>
              <a:rPr lang="en-US" i="1" dirty="0"/>
              <a:t>PNAS</a:t>
            </a:r>
          </a:p>
        </p:txBody>
      </p:sp>
      <p:cxnSp>
        <p:nvCxnSpPr>
          <p:cNvPr id="6" name="Straight Connector 5">
            <a:extLst>
              <a:ext uri="{FF2B5EF4-FFF2-40B4-BE49-F238E27FC236}">
                <a16:creationId xmlns:a16="http://schemas.microsoft.com/office/drawing/2014/main" id="{61B41551-888E-49B2-1047-FC0CCF921FA6}"/>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0C7D6ED2-6649-4318-4688-C1A37F8DE6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9571" y="681036"/>
            <a:ext cx="6358134" cy="4935610"/>
          </a:xfrm>
          <a:prstGeom prst="rect">
            <a:avLst/>
          </a:prstGeom>
        </p:spPr>
      </p:pic>
      <p:sp>
        <p:nvSpPr>
          <p:cNvPr id="12" name="Text Box 30">
            <a:extLst>
              <a:ext uri="{FF2B5EF4-FFF2-40B4-BE49-F238E27FC236}">
                <a16:creationId xmlns:a16="http://schemas.microsoft.com/office/drawing/2014/main" id="{832503A9-4486-5523-9F2D-91E89626D25C}"/>
              </a:ext>
            </a:extLst>
          </p:cNvPr>
          <p:cNvSpPr txBox="1">
            <a:spLocks noChangeArrowheads="1"/>
          </p:cNvSpPr>
          <p:nvPr/>
        </p:nvSpPr>
        <p:spPr bwMode="auto">
          <a:xfrm>
            <a:off x="7422572" y="918477"/>
            <a:ext cx="33528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ct val="100000"/>
              </a:spcAft>
            </a:pPr>
            <a:r>
              <a:rPr lang="en-US" altLang="en-US" sz="2000" dirty="0"/>
              <a:t>A phylogram has branch lengths proportional to their age.</a:t>
            </a:r>
          </a:p>
          <a:p>
            <a:pPr eaLnBrk="1" hangingPunct="1">
              <a:spcAft>
                <a:spcPct val="100000"/>
              </a:spcAft>
            </a:pPr>
            <a:r>
              <a:rPr lang="en-US" altLang="en-US" sz="2000" dirty="0"/>
              <a:t>A chronogram has exact ages of the branches.</a:t>
            </a:r>
          </a:p>
        </p:txBody>
      </p:sp>
    </p:spTree>
    <p:extLst>
      <p:ext uri="{BB962C8B-B14F-4D97-AF65-F5344CB8AC3E}">
        <p14:creationId xmlns:p14="http://schemas.microsoft.com/office/powerpoint/2010/main" val="270002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you should remember</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8F56F11B-EBCA-3D4C-6AC2-74960DC2730B}"/>
              </a:ext>
            </a:extLst>
          </p:cNvPr>
          <p:cNvSpPr txBox="1"/>
          <p:nvPr/>
        </p:nvSpPr>
        <p:spPr>
          <a:xfrm>
            <a:off x="1333500" y="1242941"/>
            <a:ext cx="9448800" cy="3194721"/>
          </a:xfrm>
          <a:prstGeom prst="rect">
            <a:avLst/>
          </a:prstGeom>
          <a:noFill/>
        </p:spPr>
        <p:txBody>
          <a:bodyPr wrap="square">
            <a:spAutoFit/>
          </a:bodyPr>
          <a:lstStyle/>
          <a:p>
            <a:pPr marL="285750" indent="-285750">
              <a:spcAft>
                <a:spcPct val="80000"/>
              </a:spcAft>
              <a:buFont typeface="Arial" panose="020B0604020202020204" pitchFamily="34" charset="0"/>
              <a:buChar char="•"/>
            </a:pPr>
            <a:r>
              <a:rPr lang="en-US" altLang="en-US" sz="1800" dirty="0"/>
              <a:t>The number of taxa steadily increased through geological time</a:t>
            </a:r>
          </a:p>
          <a:p>
            <a:pPr marL="285750" indent="-285750">
              <a:spcAft>
                <a:spcPct val="80000"/>
              </a:spcAft>
              <a:buFont typeface="Arial" panose="020B0604020202020204" pitchFamily="34" charset="0"/>
              <a:buChar char="•"/>
            </a:pPr>
            <a:r>
              <a:rPr lang="en-US" altLang="en-US" dirty="0"/>
              <a:t>There have been 5 major extinction events (the “big five”) and we are likely in the midst of another one</a:t>
            </a:r>
          </a:p>
          <a:p>
            <a:pPr marL="285750" indent="-285750">
              <a:spcAft>
                <a:spcPct val="80000"/>
              </a:spcAft>
              <a:buFont typeface="Arial" panose="020B0604020202020204" pitchFamily="34" charset="0"/>
              <a:buChar char="•"/>
            </a:pPr>
            <a:r>
              <a:rPr lang="en-US" altLang="en-US" sz="1800" dirty="0"/>
              <a:t>Apart from extinction, the other process generating biodiversity is speciation</a:t>
            </a:r>
          </a:p>
          <a:p>
            <a:pPr marL="285750" indent="-285750">
              <a:spcAft>
                <a:spcPct val="80000"/>
              </a:spcAft>
              <a:buFont typeface="Arial" panose="020B0604020202020204" pitchFamily="34" charset="0"/>
              <a:buChar char="•"/>
            </a:pPr>
            <a:r>
              <a:rPr lang="en-US" altLang="en-US" dirty="0"/>
              <a:t>You should know the principle of Darwinian natural selection, and how it’s connected to speciation</a:t>
            </a:r>
          </a:p>
          <a:p>
            <a:pPr marL="285750" indent="-285750">
              <a:spcAft>
                <a:spcPct val="80000"/>
              </a:spcAft>
              <a:buFont typeface="Arial" panose="020B0604020202020204" pitchFamily="34" charset="0"/>
              <a:buChar char="•"/>
            </a:pPr>
            <a:r>
              <a:rPr lang="en-US" altLang="en-US" dirty="0"/>
              <a:t>Evolutionary relationships among organisms are represented by a phylogeny a.k.a. phylogenetic tree</a:t>
            </a:r>
          </a:p>
        </p:txBody>
      </p:sp>
    </p:spTree>
    <p:extLst>
      <p:ext uri="{BB962C8B-B14F-4D97-AF65-F5344CB8AC3E}">
        <p14:creationId xmlns:p14="http://schemas.microsoft.com/office/powerpoint/2010/main" val="318525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What are phylogenies good for in ecology and conservation?</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28</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522576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Phylogenetic endemism and evolutionary distinctness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6" name="TextBox 5">
            <a:extLst>
              <a:ext uri="{FF2B5EF4-FFF2-40B4-BE49-F238E27FC236}">
                <a16:creationId xmlns:a16="http://schemas.microsoft.com/office/drawing/2014/main" id="{E4469180-D6CA-E5B8-DF45-B6B9AD6369EA}"/>
              </a:ext>
            </a:extLst>
          </p:cNvPr>
          <p:cNvSpPr txBox="1"/>
          <p:nvPr/>
        </p:nvSpPr>
        <p:spPr>
          <a:xfrm>
            <a:off x="294643" y="6033824"/>
            <a:ext cx="4913462"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effectLst/>
                <a:latin typeface="Helvetica Neue"/>
              </a:rPr>
              <a:t>Murali et al. (2021) </a:t>
            </a:r>
            <a:r>
              <a:rPr lang="en-US" b="0" i="1" dirty="0">
                <a:effectLst/>
                <a:latin typeface="Helvetica Neue"/>
              </a:rPr>
              <a:t>Science Advances</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E431D525-C2CF-1931-4B5B-D740D364FB75}"/>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1F06C543-5C17-7419-CAA3-CABF0BB0B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105" y="898453"/>
            <a:ext cx="4711699" cy="54863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B869A99-FCD3-6BB7-CF05-1D5657ADA88B}"/>
              </a:ext>
            </a:extLst>
          </p:cNvPr>
          <p:cNvSpPr txBox="1"/>
          <p:nvPr/>
        </p:nvSpPr>
        <p:spPr>
          <a:xfrm>
            <a:off x="1263452" y="898453"/>
            <a:ext cx="3678656" cy="1954381"/>
          </a:xfrm>
          <a:prstGeom prst="rect">
            <a:avLst/>
          </a:prstGeom>
          <a:noFill/>
        </p:spPr>
        <p:txBody>
          <a:bodyPr wrap="square">
            <a:spAutoFit/>
          </a:bodyPr>
          <a:lstStyle/>
          <a:p>
            <a:pPr algn="l"/>
            <a:r>
              <a:rPr lang="en-US" sz="1100" b="1" i="0" dirty="0">
                <a:effectLst/>
                <a:latin typeface="roboto" panose="02000000000000000000" pitchFamily="2" charset="0"/>
              </a:rPr>
              <a:t>Global patterns of phylogenetic endemism and congruence of phylogenetic endemism hotspots for </a:t>
            </a:r>
            <a:r>
              <a:rPr lang="en-US" sz="1100" b="1" i="0" dirty="0" err="1">
                <a:effectLst/>
                <a:latin typeface="roboto" panose="02000000000000000000" pitchFamily="2" charset="0"/>
              </a:rPr>
              <a:t>tetrapods</a:t>
            </a:r>
            <a:r>
              <a:rPr lang="en-US" sz="1100" b="1" i="0" dirty="0">
                <a:effectLst/>
                <a:latin typeface="roboto" panose="02000000000000000000" pitchFamily="2" charset="0"/>
              </a:rPr>
              <a:t>.</a:t>
            </a:r>
          </a:p>
          <a:p>
            <a:pPr algn="l"/>
            <a:r>
              <a:rPr lang="en-US" sz="1100" b="0" i="0" dirty="0">
                <a:effectLst/>
                <a:latin typeface="roboto" panose="02000000000000000000" pitchFamily="2" charset="0"/>
              </a:rPr>
              <a:t>(</a:t>
            </a:r>
            <a:r>
              <a:rPr lang="en-US" sz="1100" b="1" i="0" dirty="0">
                <a:effectLst/>
                <a:latin typeface="roboto" panose="02000000000000000000" pitchFamily="2" charset="0"/>
              </a:rPr>
              <a:t>A</a:t>
            </a:r>
            <a:r>
              <a:rPr lang="en-US" sz="1100" b="0" i="0" dirty="0">
                <a:effectLst/>
                <a:latin typeface="roboto" panose="02000000000000000000" pitchFamily="2" charset="0"/>
              </a:rPr>
              <a:t>) Spatial and (</a:t>
            </a:r>
            <a:r>
              <a:rPr lang="en-US" sz="1100" b="1" i="0" dirty="0">
                <a:effectLst/>
                <a:latin typeface="roboto" panose="02000000000000000000" pitchFamily="2" charset="0"/>
              </a:rPr>
              <a:t>B</a:t>
            </a:r>
            <a:r>
              <a:rPr lang="en-US" sz="1100" b="0" i="0" dirty="0">
                <a:effectLst/>
                <a:latin typeface="roboto" panose="02000000000000000000" pitchFamily="2" charset="0"/>
              </a:rPr>
              <a:t>) latitudinal patterns of phylogenetic endemism (uncorrected for richness; red). (</a:t>
            </a:r>
            <a:r>
              <a:rPr lang="en-US" sz="1100" b="1" i="0" dirty="0">
                <a:effectLst/>
                <a:latin typeface="roboto" panose="02000000000000000000" pitchFamily="2" charset="0"/>
              </a:rPr>
              <a:t>C</a:t>
            </a:r>
            <a:r>
              <a:rPr lang="en-US" sz="1100" b="0" i="0" dirty="0">
                <a:effectLst/>
                <a:latin typeface="roboto" panose="02000000000000000000" pitchFamily="2" charset="0"/>
              </a:rPr>
              <a:t>) Spatial and (</a:t>
            </a:r>
            <a:r>
              <a:rPr lang="en-US" sz="1100" b="1" i="0" dirty="0">
                <a:effectLst/>
                <a:latin typeface="roboto" panose="02000000000000000000" pitchFamily="2" charset="0"/>
              </a:rPr>
              <a:t>D</a:t>
            </a:r>
            <a:r>
              <a:rPr lang="en-US" sz="1100" b="0" i="0" dirty="0">
                <a:effectLst/>
                <a:latin typeface="roboto" panose="02000000000000000000" pitchFamily="2" charset="0"/>
              </a:rPr>
              <a:t>) latitudinal patterns of phylogenetic endemism (corrected for richness; blue). Note that the values of phylogenetic endemism uncorrected for richness are log-transformed in graph (B), and the fitted line is from loess regression. (</a:t>
            </a:r>
            <a:r>
              <a:rPr lang="en-US" sz="1100" b="1" i="0" dirty="0">
                <a:effectLst/>
                <a:latin typeface="roboto" panose="02000000000000000000" pitchFamily="2" charset="0"/>
              </a:rPr>
              <a:t>E</a:t>
            </a:r>
            <a:r>
              <a:rPr lang="en-US" sz="1100" b="0" i="0" dirty="0">
                <a:effectLst/>
                <a:latin typeface="roboto" panose="02000000000000000000" pitchFamily="2" charset="0"/>
              </a:rPr>
              <a:t>) Congruence map of phylogenetic endemism hotspots.</a:t>
            </a:r>
          </a:p>
        </p:txBody>
      </p:sp>
    </p:spTree>
    <p:extLst>
      <p:ext uri="{BB962C8B-B14F-4D97-AF65-F5344CB8AC3E}">
        <p14:creationId xmlns:p14="http://schemas.microsoft.com/office/powerpoint/2010/main" val="1695194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Biodiversity through geological time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 name="Group 7">
            <a:extLst>
              <a:ext uri="{FF2B5EF4-FFF2-40B4-BE49-F238E27FC236}">
                <a16:creationId xmlns:a16="http://schemas.microsoft.com/office/drawing/2014/main" id="{4B2512E2-9C44-8F69-0469-363327BF2B8B}"/>
              </a:ext>
            </a:extLst>
          </p:cNvPr>
          <p:cNvGrpSpPr/>
          <p:nvPr/>
        </p:nvGrpSpPr>
        <p:grpSpPr>
          <a:xfrm>
            <a:off x="1333500" y="1389199"/>
            <a:ext cx="7134225" cy="4222475"/>
            <a:chOff x="1333500" y="1291163"/>
            <a:chExt cx="8070850" cy="4776828"/>
          </a:xfrm>
        </p:grpSpPr>
        <p:pic>
          <p:nvPicPr>
            <p:cNvPr id="2052" name="Picture 4" descr="Pangea: The Worst of Times - EA Forum">
              <a:extLst>
                <a:ext uri="{FF2B5EF4-FFF2-40B4-BE49-F238E27FC236}">
                  <a16:creationId xmlns:a16="http://schemas.microsoft.com/office/drawing/2014/main" id="{2DF2D09D-D11E-1883-3CFD-A561ABC08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291163"/>
              <a:ext cx="8070850" cy="47768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3D65CBA-BFFC-AC55-B64F-E8590A674E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292" t="2639" r="50760" b="84841"/>
            <a:stretch/>
          </p:blipFill>
          <p:spPr bwMode="auto">
            <a:xfrm>
              <a:off x="5010149" y="2879849"/>
              <a:ext cx="782333" cy="6411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C334976C-02B3-44D8-8DF6-DFCF7062E2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780" t="5821" r="6964" b="72480"/>
            <a:stretch/>
          </p:blipFill>
          <p:spPr bwMode="auto">
            <a:xfrm>
              <a:off x="7320332" y="1828800"/>
              <a:ext cx="852117" cy="64969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22FE06FE-E5C9-8367-D177-1C5584E5614E}"/>
              </a:ext>
            </a:extLst>
          </p:cNvPr>
          <p:cNvSpPr txBox="1"/>
          <p:nvPr/>
        </p:nvSpPr>
        <p:spPr>
          <a:xfrm>
            <a:off x="8766849" y="1796703"/>
            <a:ext cx="3600450" cy="2031325"/>
          </a:xfrm>
          <a:prstGeom prst="rect">
            <a:avLst/>
          </a:prstGeom>
          <a:noFill/>
        </p:spPr>
        <p:txBody>
          <a:bodyPr wrap="square" rtlCol="0">
            <a:spAutoFit/>
          </a:bodyPr>
          <a:lstStyle/>
          <a:p>
            <a:r>
              <a:rPr lang="en-US" b="1" dirty="0"/>
              <a:t>Causes:</a:t>
            </a:r>
          </a:p>
          <a:p>
            <a:pPr marL="285750" indent="-285750">
              <a:buFont typeface="Arial" panose="020B0604020202020204" pitchFamily="34" charset="0"/>
              <a:buChar char="•"/>
            </a:pPr>
            <a:r>
              <a:rPr lang="en-US" dirty="0"/>
              <a:t>Giant volcanic eruptions</a:t>
            </a:r>
          </a:p>
          <a:p>
            <a:pPr marL="285750" indent="-285750">
              <a:buFont typeface="Arial" panose="020B0604020202020204" pitchFamily="34" charset="0"/>
              <a:buChar char="•"/>
            </a:pPr>
            <a:r>
              <a:rPr lang="en-US" dirty="0"/>
              <a:t>Asteroid impact</a:t>
            </a:r>
          </a:p>
          <a:p>
            <a:pPr marL="285750" indent="-285750">
              <a:buFont typeface="Arial" panose="020B0604020202020204" pitchFamily="34" charset="0"/>
              <a:buChar char="•"/>
            </a:pPr>
            <a:r>
              <a:rPr lang="en-US" dirty="0"/>
              <a:t>Sea level falls</a:t>
            </a:r>
          </a:p>
          <a:p>
            <a:pPr marL="285750" indent="-285750">
              <a:buFont typeface="Arial" panose="020B0604020202020204" pitchFamily="34" charset="0"/>
              <a:buChar char="•"/>
            </a:pPr>
            <a:r>
              <a:rPr lang="en-US" dirty="0"/>
              <a:t>Climate cooling/warming</a:t>
            </a:r>
          </a:p>
          <a:p>
            <a:pPr marL="285750" indent="-285750">
              <a:buFont typeface="Arial" panose="020B0604020202020204" pitchFamily="34" charset="0"/>
              <a:buChar char="•"/>
            </a:pPr>
            <a:r>
              <a:rPr lang="en-US" dirty="0"/>
              <a:t>Anoxia</a:t>
            </a:r>
          </a:p>
          <a:p>
            <a:endParaRPr lang="en-US" dirty="0"/>
          </a:p>
        </p:txBody>
      </p:sp>
      <p:sp>
        <p:nvSpPr>
          <p:cNvPr id="10" name="TextBox 9">
            <a:extLst>
              <a:ext uri="{FF2B5EF4-FFF2-40B4-BE49-F238E27FC236}">
                <a16:creationId xmlns:a16="http://schemas.microsoft.com/office/drawing/2014/main" id="{730C7295-23AD-214A-E8CA-2A9AA2012F58}"/>
              </a:ext>
            </a:extLst>
          </p:cNvPr>
          <p:cNvSpPr txBox="1"/>
          <p:nvPr/>
        </p:nvSpPr>
        <p:spPr>
          <a:xfrm>
            <a:off x="294642" y="6033824"/>
            <a:ext cx="9154157"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Secret: Dinosaurs are still among us, they are just much smaller and have feathers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1" name="Straight Connector 10">
            <a:extLst>
              <a:ext uri="{FF2B5EF4-FFF2-40B4-BE49-F238E27FC236}">
                <a16:creationId xmlns:a16="http://schemas.microsoft.com/office/drawing/2014/main" id="{A02F89DD-B3E3-EE5D-E2E0-58A7BA0DE3DA}"/>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12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Phylogenetic imputation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6" name="TextBox 5">
            <a:extLst>
              <a:ext uri="{FF2B5EF4-FFF2-40B4-BE49-F238E27FC236}">
                <a16:creationId xmlns:a16="http://schemas.microsoft.com/office/drawing/2014/main" id="{E4469180-D6CA-E5B8-DF45-B6B9AD6369EA}"/>
              </a:ext>
            </a:extLst>
          </p:cNvPr>
          <p:cNvSpPr txBox="1"/>
          <p:nvPr/>
        </p:nvSpPr>
        <p:spPr>
          <a:xfrm>
            <a:off x="294643" y="6033824"/>
            <a:ext cx="4913462"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dirty="0" err="1">
                <a:latin typeface="Helvetica Neue"/>
              </a:rPr>
              <a:t>Jetz</a:t>
            </a:r>
            <a:r>
              <a:rPr lang="en-US" dirty="0">
                <a:latin typeface="Helvetica Neue"/>
              </a:rPr>
              <a:t> &amp; </a:t>
            </a:r>
            <a:r>
              <a:rPr lang="en-US" dirty="0" err="1">
                <a:latin typeface="Helvetica Neue"/>
              </a:rPr>
              <a:t>Freckleton</a:t>
            </a:r>
            <a:r>
              <a:rPr lang="en-US" dirty="0">
                <a:latin typeface="Helvetica Neue"/>
              </a:rPr>
              <a:t> </a:t>
            </a:r>
            <a:r>
              <a:rPr lang="en-US" b="0" i="0" dirty="0">
                <a:effectLst/>
                <a:latin typeface="Helvetica Neue"/>
              </a:rPr>
              <a:t>(2015) </a:t>
            </a:r>
            <a:r>
              <a:rPr lang="en-US" b="0" i="1" dirty="0" err="1">
                <a:effectLst/>
                <a:latin typeface="Helvetica Neue"/>
              </a:rPr>
              <a:t>Philos</a:t>
            </a:r>
            <a:r>
              <a:rPr lang="en-US" b="0" i="1" dirty="0">
                <a:effectLst/>
                <a:latin typeface="Helvetica Neue"/>
              </a:rPr>
              <a:t> Trans R Soc B</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E431D525-C2CF-1931-4B5B-D740D364FB75}"/>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1" name="Picture 10" descr="A diagram of a diagram of a structure&#10;&#10;Description automatically generated with medium confidence">
            <a:extLst>
              <a:ext uri="{FF2B5EF4-FFF2-40B4-BE49-F238E27FC236}">
                <a16:creationId xmlns:a16="http://schemas.microsoft.com/office/drawing/2014/main" id="{D872FA1B-E045-6CCA-B638-AC8B8A159925}"/>
              </a:ext>
            </a:extLst>
          </p:cNvPr>
          <p:cNvPicPr>
            <a:picLocks noChangeAspect="1"/>
          </p:cNvPicPr>
          <p:nvPr/>
        </p:nvPicPr>
        <p:blipFill rotWithShape="1">
          <a:blip r:embed="rId3">
            <a:extLst>
              <a:ext uri="{28A0092B-C50C-407E-A947-70E740481C1C}">
                <a14:useLocalDpi xmlns:a14="http://schemas.microsoft.com/office/drawing/2010/main" val="0"/>
              </a:ext>
            </a:extLst>
          </a:blip>
          <a:srcRect t="8166" r="60338" b="73596"/>
          <a:stretch/>
        </p:blipFill>
        <p:spPr>
          <a:xfrm>
            <a:off x="1295400" y="1913336"/>
            <a:ext cx="4675086" cy="2497928"/>
          </a:xfrm>
          <a:prstGeom prst="rect">
            <a:avLst/>
          </a:prstGeom>
        </p:spPr>
      </p:pic>
      <p:sp>
        <p:nvSpPr>
          <p:cNvPr id="12" name="Text Box 30">
            <a:extLst>
              <a:ext uri="{FF2B5EF4-FFF2-40B4-BE49-F238E27FC236}">
                <a16:creationId xmlns:a16="http://schemas.microsoft.com/office/drawing/2014/main" id="{0938538D-9F97-4710-02FF-964E0EA8126C}"/>
              </a:ext>
            </a:extLst>
          </p:cNvPr>
          <p:cNvSpPr txBox="1">
            <a:spLocks noChangeArrowheads="1"/>
          </p:cNvSpPr>
          <p:nvPr/>
        </p:nvSpPr>
        <p:spPr bwMode="auto">
          <a:xfrm>
            <a:off x="6808962" y="1423362"/>
            <a:ext cx="335280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Aft>
                <a:spcPct val="100000"/>
              </a:spcAft>
            </a:pPr>
            <a:r>
              <a:rPr lang="en-US" altLang="en-US" sz="2000" dirty="0"/>
              <a:t>We can guess values of traits in species for which we have no information.</a:t>
            </a:r>
          </a:p>
          <a:p>
            <a:pPr eaLnBrk="1" hangingPunct="1">
              <a:spcAft>
                <a:spcPct val="100000"/>
              </a:spcAft>
            </a:pPr>
            <a:r>
              <a:rPr lang="en-US" altLang="en-US" sz="2000" dirty="0"/>
              <a:t>Examples:</a:t>
            </a:r>
          </a:p>
          <a:p>
            <a:pPr eaLnBrk="1" hangingPunct="1">
              <a:spcAft>
                <a:spcPct val="100000"/>
              </a:spcAft>
            </a:pPr>
            <a:r>
              <a:rPr lang="en-US" altLang="en-US" sz="2000" dirty="0"/>
              <a:t>- body size</a:t>
            </a:r>
          </a:p>
          <a:p>
            <a:pPr eaLnBrk="1" hangingPunct="1">
              <a:spcAft>
                <a:spcPct val="100000"/>
              </a:spcAft>
            </a:pPr>
            <a:r>
              <a:rPr lang="en-US" altLang="en-US" sz="2000" dirty="0"/>
              <a:t>- thermal requirements</a:t>
            </a:r>
          </a:p>
          <a:p>
            <a:pPr eaLnBrk="1" hangingPunct="1">
              <a:spcAft>
                <a:spcPct val="100000"/>
              </a:spcAft>
            </a:pPr>
            <a:r>
              <a:rPr lang="en-US" altLang="en-US" sz="2000" dirty="0"/>
              <a:t>- conservation threat status</a:t>
            </a:r>
          </a:p>
        </p:txBody>
      </p:sp>
    </p:spTree>
    <p:extLst>
      <p:ext uri="{BB962C8B-B14F-4D97-AF65-F5344CB8AC3E}">
        <p14:creationId xmlns:p14="http://schemas.microsoft.com/office/powerpoint/2010/main" val="2272119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Mapping diversification rates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6" name="TextBox 5">
            <a:extLst>
              <a:ext uri="{FF2B5EF4-FFF2-40B4-BE49-F238E27FC236}">
                <a16:creationId xmlns:a16="http://schemas.microsoft.com/office/drawing/2014/main" id="{E4469180-D6CA-E5B8-DF45-B6B9AD6369EA}"/>
              </a:ext>
            </a:extLst>
          </p:cNvPr>
          <p:cNvSpPr txBox="1"/>
          <p:nvPr/>
        </p:nvSpPr>
        <p:spPr>
          <a:xfrm>
            <a:off x="294643" y="6033824"/>
            <a:ext cx="4913462"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dirty="0" err="1">
                <a:latin typeface="Helvetica Neue"/>
              </a:rPr>
              <a:t>Jetz</a:t>
            </a:r>
            <a:r>
              <a:rPr lang="en-US" dirty="0">
                <a:latin typeface="Helvetica Neue"/>
              </a:rPr>
              <a:t> et al. (2012) </a:t>
            </a:r>
            <a:r>
              <a:rPr lang="en-US" i="1" dirty="0">
                <a:latin typeface="Helvetica Neue"/>
              </a:rPr>
              <a:t>Nature</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E431D525-C2CF-1931-4B5B-D740D364FB75}"/>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22F6FE4-4BAB-B399-0B5C-9D0061841B4A}"/>
              </a:ext>
            </a:extLst>
          </p:cNvPr>
          <p:cNvPicPr>
            <a:picLocks noChangeAspect="1"/>
          </p:cNvPicPr>
          <p:nvPr/>
        </p:nvPicPr>
        <p:blipFill rotWithShape="1">
          <a:blip r:embed="rId3"/>
          <a:srcRect r="50733" b="66039"/>
          <a:stretch/>
        </p:blipFill>
        <p:spPr>
          <a:xfrm>
            <a:off x="1295400" y="1213059"/>
            <a:ext cx="7602691" cy="3898481"/>
          </a:xfrm>
          <a:prstGeom prst="rect">
            <a:avLst/>
          </a:prstGeom>
        </p:spPr>
      </p:pic>
    </p:spTree>
    <p:extLst>
      <p:ext uri="{BB962C8B-B14F-4D97-AF65-F5344CB8AC3E}">
        <p14:creationId xmlns:p14="http://schemas.microsoft.com/office/powerpoint/2010/main" val="578446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Phylogenetic comparative methods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6" name="TextBox 5">
            <a:extLst>
              <a:ext uri="{FF2B5EF4-FFF2-40B4-BE49-F238E27FC236}">
                <a16:creationId xmlns:a16="http://schemas.microsoft.com/office/drawing/2014/main" id="{E4469180-D6CA-E5B8-DF45-B6B9AD6369EA}"/>
              </a:ext>
            </a:extLst>
          </p:cNvPr>
          <p:cNvSpPr txBox="1"/>
          <p:nvPr/>
        </p:nvSpPr>
        <p:spPr>
          <a:xfrm>
            <a:off x="294643" y="6033824"/>
            <a:ext cx="4913462"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dirty="0">
                <a:latin typeface="Helvetica Neue"/>
              </a:rPr>
              <a:t>De Bello et al. 2015 </a:t>
            </a:r>
            <a:r>
              <a:rPr lang="en-US" i="1" dirty="0">
                <a:latin typeface="Helvetica Neue"/>
              </a:rPr>
              <a:t>Folia </a:t>
            </a:r>
            <a:r>
              <a:rPr lang="en-US" i="1" dirty="0" err="1">
                <a:latin typeface="Helvetica Neue"/>
              </a:rPr>
              <a:t>Geobotanica</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E431D525-C2CF-1931-4B5B-D740D364FB75}"/>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172" name="Picture 4" descr="figure 1">
            <a:extLst>
              <a:ext uri="{FF2B5EF4-FFF2-40B4-BE49-F238E27FC236}">
                <a16:creationId xmlns:a16="http://schemas.microsoft.com/office/drawing/2014/main" id="{0716EE4C-68DA-BFEE-DC39-0B4514248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950942"/>
            <a:ext cx="5640815" cy="4974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493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Phylogenetic scale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6" name="TextBox 5">
            <a:extLst>
              <a:ext uri="{FF2B5EF4-FFF2-40B4-BE49-F238E27FC236}">
                <a16:creationId xmlns:a16="http://schemas.microsoft.com/office/drawing/2014/main" id="{E4469180-D6CA-E5B8-DF45-B6B9AD6369EA}"/>
              </a:ext>
            </a:extLst>
          </p:cNvPr>
          <p:cNvSpPr txBox="1"/>
          <p:nvPr/>
        </p:nvSpPr>
        <p:spPr>
          <a:xfrm>
            <a:off x="294643" y="6033824"/>
            <a:ext cx="555270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dirty="0">
                <a:latin typeface="Helvetica Neue"/>
              </a:rPr>
              <a:t>Graham et al. 2018 </a:t>
            </a:r>
            <a:r>
              <a:rPr lang="en-US" i="1" dirty="0">
                <a:latin typeface="Helvetica Neue"/>
              </a:rPr>
              <a:t>Global Ecology and Biogeography</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E431D525-C2CF-1931-4B5B-D740D364FB75}"/>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194" name="Picture 2" descr="Details are in the caption following the image">
            <a:extLst>
              <a:ext uri="{FF2B5EF4-FFF2-40B4-BE49-F238E27FC236}">
                <a16:creationId xmlns:a16="http://schemas.microsoft.com/office/drawing/2014/main" id="{A6DE1770-1EB2-0EAF-193F-D5FE1F063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550" y="1057275"/>
            <a:ext cx="4762500" cy="47434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etails are in the caption following the image">
            <a:extLst>
              <a:ext uri="{FF2B5EF4-FFF2-40B4-BE49-F238E27FC236}">
                <a16:creationId xmlns:a16="http://schemas.microsoft.com/office/drawing/2014/main" id="{0927FFFF-5620-18CD-BEFC-78B3616A8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133475"/>
            <a:ext cx="476250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699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How much biodiversity is now on Earth</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The creator has an inordinate fondness of beetles (Charles Darwin)</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34</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307046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How do we know the total number of species?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pic>
        <p:nvPicPr>
          <p:cNvPr id="1026" name="Picture 2">
            <a:extLst>
              <a:ext uri="{FF2B5EF4-FFF2-40B4-BE49-F238E27FC236}">
                <a16:creationId xmlns:a16="http://schemas.microsoft.com/office/drawing/2014/main" id="{4E1E0182-AC2F-EF95-2AE0-5D6CC152B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7935" y="776705"/>
            <a:ext cx="4351923" cy="57057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4469180-D6CA-E5B8-DF45-B6B9AD6369EA}"/>
              </a:ext>
            </a:extLst>
          </p:cNvPr>
          <p:cNvSpPr txBox="1"/>
          <p:nvPr/>
        </p:nvSpPr>
        <p:spPr>
          <a:xfrm>
            <a:off x="294643" y="6033824"/>
            <a:ext cx="4913462"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err="1">
                <a:solidFill>
                  <a:srgbClr val="555555"/>
                </a:solidFill>
                <a:effectLst/>
                <a:latin typeface="Helvetica Neue"/>
              </a:rPr>
              <a:t>Pincheira</a:t>
            </a:r>
            <a:r>
              <a:rPr lang="en-US" b="0" i="0" dirty="0">
                <a:solidFill>
                  <a:srgbClr val="555555"/>
                </a:solidFill>
                <a:effectLst/>
                <a:latin typeface="Helvetica Neue"/>
              </a:rPr>
              <a:t> and </a:t>
            </a:r>
            <a:r>
              <a:rPr lang="en-US" b="0" i="0" dirty="0" err="1">
                <a:solidFill>
                  <a:srgbClr val="555555"/>
                </a:solidFill>
                <a:effectLst/>
                <a:latin typeface="Helvetica Neue"/>
              </a:rPr>
              <a:t>Donoso</a:t>
            </a:r>
            <a:r>
              <a:rPr lang="en-US" b="0" i="0" dirty="0">
                <a:solidFill>
                  <a:srgbClr val="555555"/>
                </a:solidFill>
                <a:effectLst/>
                <a:latin typeface="Helvetica Neue"/>
              </a:rPr>
              <a:t> (2013) </a:t>
            </a:r>
            <a:r>
              <a:rPr lang="en-US" b="0" i="1" dirty="0" err="1">
                <a:solidFill>
                  <a:srgbClr val="555555"/>
                </a:solidFill>
                <a:effectLst/>
                <a:latin typeface="Helvetica Neue"/>
              </a:rPr>
              <a:t>PlosONE</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E431D525-C2CF-1931-4B5B-D740D364FB75}"/>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9FCD8A5-4667-9442-203D-E1A7F722F1EB}"/>
              </a:ext>
            </a:extLst>
          </p:cNvPr>
          <p:cNvSpPr txBox="1"/>
          <p:nvPr/>
        </p:nvSpPr>
        <p:spPr>
          <a:xfrm>
            <a:off x="1609726" y="852750"/>
            <a:ext cx="3114675" cy="646331"/>
          </a:xfrm>
          <a:prstGeom prst="rect">
            <a:avLst/>
          </a:prstGeom>
          <a:noFill/>
        </p:spPr>
        <p:txBody>
          <a:bodyPr wrap="square" rtlCol="0">
            <a:spAutoFit/>
          </a:bodyPr>
          <a:lstStyle/>
          <a:p>
            <a:r>
              <a:rPr lang="en-US" b="1" dirty="0"/>
              <a:t>Extrapolating</a:t>
            </a:r>
            <a:r>
              <a:rPr lang="en-US" dirty="0"/>
              <a:t> species descriptions through time</a:t>
            </a:r>
          </a:p>
        </p:txBody>
      </p:sp>
    </p:spTree>
    <p:extLst>
      <p:ext uri="{BB962C8B-B14F-4D97-AF65-F5344CB8AC3E}">
        <p14:creationId xmlns:p14="http://schemas.microsoft.com/office/powerpoint/2010/main" val="3968291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How do we know the total number of species?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6" name="TextBox 5">
            <a:extLst>
              <a:ext uri="{FF2B5EF4-FFF2-40B4-BE49-F238E27FC236}">
                <a16:creationId xmlns:a16="http://schemas.microsoft.com/office/drawing/2014/main" id="{E4469180-D6CA-E5B8-DF45-B6B9AD6369EA}"/>
              </a:ext>
            </a:extLst>
          </p:cNvPr>
          <p:cNvSpPr txBox="1"/>
          <p:nvPr/>
        </p:nvSpPr>
        <p:spPr>
          <a:xfrm>
            <a:off x="294643" y="6033824"/>
            <a:ext cx="4913462"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555555"/>
                </a:solidFill>
                <a:effectLst/>
                <a:latin typeface="Helvetica Neue"/>
              </a:rPr>
              <a:t>Strain (2011) </a:t>
            </a:r>
            <a:r>
              <a:rPr lang="en-US" b="0" i="1" dirty="0">
                <a:solidFill>
                  <a:srgbClr val="555555"/>
                </a:solidFill>
                <a:effectLst/>
                <a:latin typeface="Helvetica Neue"/>
              </a:rPr>
              <a:t>Science</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E431D525-C2CF-1931-4B5B-D740D364FB75}"/>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4148B6C6-B201-C5DB-F379-FFF7BF86E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1368269"/>
            <a:ext cx="6734175" cy="41214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37E9B21-F935-D4E8-DA0D-64CD5EAE7B6A}"/>
              </a:ext>
            </a:extLst>
          </p:cNvPr>
          <p:cNvSpPr txBox="1"/>
          <p:nvPr/>
        </p:nvSpPr>
        <p:spPr>
          <a:xfrm>
            <a:off x="1609726" y="852750"/>
            <a:ext cx="3114675" cy="923330"/>
          </a:xfrm>
          <a:prstGeom prst="rect">
            <a:avLst/>
          </a:prstGeom>
          <a:noFill/>
        </p:spPr>
        <p:txBody>
          <a:bodyPr wrap="square" rtlCol="0">
            <a:spAutoFit/>
          </a:bodyPr>
          <a:lstStyle/>
          <a:p>
            <a:r>
              <a:rPr lang="en-US" b="1" dirty="0"/>
              <a:t>Extrapolating</a:t>
            </a:r>
            <a:r>
              <a:rPr lang="en-US" dirty="0"/>
              <a:t> numbers of species per higher taxonomic units</a:t>
            </a:r>
          </a:p>
        </p:txBody>
      </p:sp>
    </p:spTree>
    <p:extLst>
      <p:ext uri="{BB962C8B-B14F-4D97-AF65-F5344CB8AC3E}">
        <p14:creationId xmlns:p14="http://schemas.microsoft.com/office/powerpoint/2010/main" val="3618816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How do we know the total number of species?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6" name="TextBox 5">
            <a:extLst>
              <a:ext uri="{FF2B5EF4-FFF2-40B4-BE49-F238E27FC236}">
                <a16:creationId xmlns:a16="http://schemas.microsoft.com/office/drawing/2014/main" id="{E4469180-D6CA-E5B8-DF45-B6B9AD6369EA}"/>
              </a:ext>
            </a:extLst>
          </p:cNvPr>
          <p:cNvSpPr txBox="1"/>
          <p:nvPr/>
        </p:nvSpPr>
        <p:spPr>
          <a:xfrm>
            <a:off x="294643" y="6033824"/>
            <a:ext cx="4913462"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555555"/>
                </a:solidFill>
                <a:effectLst/>
                <a:latin typeface="Helvetica Neue"/>
              </a:rPr>
              <a:t>Fridley (2005) </a:t>
            </a:r>
            <a:r>
              <a:rPr lang="en-US" b="0" i="1" dirty="0">
                <a:solidFill>
                  <a:srgbClr val="555555"/>
                </a:solidFill>
                <a:effectLst/>
                <a:latin typeface="Helvetica Neue"/>
              </a:rPr>
              <a:t>Ecology</a:t>
            </a:r>
          </a:p>
          <a:p>
            <a:pPr marL="0" marR="0" lvl="0" indent="0" rtl="0" hangingPunct="0">
              <a:lnSpc>
                <a:spcPct val="100000"/>
              </a:lnSpc>
              <a:spcBef>
                <a:spcPts val="0"/>
              </a:spcBef>
              <a:spcAft>
                <a:spcPts val="0"/>
              </a:spcAft>
              <a:buNone/>
              <a:tabLst/>
              <a:defRPr sz="1600"/>
            </a:pPr>
            <a:r>
              <a:rPr lang="en-US" sz="1600" b="0" dirty="0">
                <a:solidFill>
                  <a:srgbClr val="555555"/>
                </a:solidFill>
                <a:latin typeface="Helvetica Neue"/>
                <a:ea typeface="Droid Sans Fallback" pitchFamily="2"/>
                <a:cs typeface="Arial" panose="020B0604020202020204" pitchFamily="34" charset="0"/>
              </a:rPr>
              <a:t>Storch et al. (2012) </a:t>
            </a:r>
            <a:r>
              <a:rPr lang="en-US" sz="1600" b="0" i="1" dirty="0">
                <a:solidFill>
                  <a:srgbClr val="555555"/>
                </a:solidFill>
                <a:latin typeface="Helvetica Neue"/>
                <a:ea typeface="Droid Sans Fallback" pitchFamily="2"/>
                <a:cs typeface="Arial" panose="020B0604020202020204" pitchFamily="34" charset="0"/>
              </a:rPr>
              <a:t>Nature</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E431D525-C2CF-1931-4B5B-D740D364FB75}"/>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141D3E97-221C-EEB5-1E6C-3BE0EF6050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2314876"/>
            <a:ext cx="48006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C34C25E-E6D6-4CB8-D36D-03E5F638D4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1028699"/>
            <a:ext cx="4913462" cy="52737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C627AB-39DA-2C8C-7BC2-2DAC69F554D2}"/>
              </a:ext>
            </a:extLst>
          </p:cNvPr>
          <p:cNvSpPr txBox="1"/>
          <p:nvPr/>
        </p:nvSpPr>
        <p:spPr>
          <a:xfrm>
            <a:off x="1609726" y="852750"/>
            <a:ext cx="3114675" cy="646331"/>
          </a:xfrm>
          <a:prstGeom prst="rect">
            <a:avLst/>
          </a:prstGeom>
          <a:noFill/>
        </p:spPr>
        <p:txBody>
          <a:bodyPr wrap="square" rtlCol="0">
            <a:spAutoFit/>
          </a:bodyPr>
          <a:lstStyle/>
          <a:p>
            <a:r>
              <a:rPr lang="en-US" b="1" dirty="0"/>
              <a:t>Extrapolating</a:t>
            </a:r>
            <a:r>
              <a:rPr lang="en-US" dirty="0"/>
              <a:t> species-area relationship</a:t>
            </a:r>
          </a:p>
        </p:txBody>
      </p:sp>
    </p:spTree>
    <p:extLst>
      <p:ext uri="{BB962C8B-B14F-4D97-AF65-F5344CB8AC3E}">
        <p14:creationId xmlns:p14="http://schemas.microsoft.com/office/powerpoint/2010/main" val="3126688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Terry Erwin: 30 million insect species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6" name="TextBox 5">
            <a:extLst>
              <a:ext uri="{FF2B5EF4-FFF2-40B4-BE49-F238E27FC236}">
                <a16:creationId xmlns:a16="http://schemas.microsoft.com/office/drawing/2014/main" id="{E4469180-D6CA-E5B8-DF45-B6B9AD6369EA}"/>
              </a:ext>
            </a:extLst>
          </p:cNvPr>
          <p:cNvSpPr txBox="1"/>
          <p:nvPr/>
        </p:nvSpPr>
        <p:spPr>
          <a:xfrm>
            <a:off x="294643" y="6033824"/>
            <a:ext cx="4913462"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555555"/>
                </a:solidFill>
                <a:effectLst/>
                <a:latin typeface="Helvetica Neue"/>
              </a:rPr>
              <a:t>Terry Erwin, 1971</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E431D525-C2CF-1931-4B5B-D740D364FB75}"/>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100" name="Picture 4" descr="Legendary entomologist Terry Erwin passes away at age 79">
            <a:extLst>
              <a:ext uri="{FF2B5EF4-FFF2-40B4-BE49-F238E27FC236}">
                <a16:creationId xmlns:a16="http://schemas.microsoft.com/office/drawing/2014/main" id="{206D94D2-6291-8860-7CB9-ABD7ED773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99302"/>
            <a:ext cx="6265993" cy="45918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egendary entomologist Terry Erwin passes away at age 79">
            <a:extLst>
              <a:ext uri="{FF2B5EF4-FFF2-40B4-BE49-F238E27FC236}">
                <a16:creationId xmlns:a16="http://schemas.microsoft.com/office/drawing/2014/main" id="{846F5C57-55AB-CA06-00B7-F4EE772A2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99302"/>
            <a:ext cx="1693610" cy="25725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765378A-542E-8DED-E169-BC04360D6CA3}"/>
              </a:ext>
            </a:extLst>
          </p:cNvPr>
          <p:cNvSpPr txBox="1"/>
          <p:nvPr/>
        </p:nvSpPr>
        <p:spPr>
          <a:xfrm>
            <a:off x="7810500" y="929280"/>
            <a:ext cx="3486150" cy="1477328"/>
          </a:xfrm>
          <a:prstGeom prst="rect">
            <a:avLst/>
          </a:prstGeom>
          <a:noFill/>
        </p:spPr>
        <p:txBody>
          <a:bodyPr wrap="square">
            <a:spAutoFit/>
          </a:bodyPr>
          <a:lstStyle/>
          <a:p>
            <a:r>
              <a:rPr lang="en-US" b="0" i="0" dirty="0">
                <a:solidFill>
                  <a:srgbClr val="2E2E2E"/>
                </a:solidFill>
                <a:effectLst/>
                <a:latin typeface="+mj-lt"/>
              </a:rPr>
              <a:t>The </a:t>
            </a:r>
            <a:r>
              <a:rPr lang="en-US" b="1" i="0" dirty="0">
                <a:solidFill>
                  <a:srgbClr val="2E2E2E"/>
                </a:solidFill>
                <a:effectLst/>
                <a:latin typeface="+mj-lt"/>
              </a:rPr>
              <a:t>30 million </a:t>
            </a:r>
            <a:r>
              <a:rPr lang="en-US" b="0" i="0" dirty="0">
                <a:solidFill>
                  <a:srgbClr val="2E2E2E"/>
                </a:solidFill>
                <a:effectLst/>
                <a:latin typeface="+mj-lt"/>
              </a:rPr>
              <a:t>estimate is based on the evaluation of host specificity of guilds in beetle samples, and subsequent hierarchical ratio extrapolations.</a:t>
            </a:r>
            <a:endParaRPr lang="en-US" dirty="0">
              <a:latin typeface="+mj-lt"/>
            </a:endParaRPr>
          </a:p>
        </p:txBody>
      </p:sp>
      <p:pic>
        <p:nvPicPr>
          <p:cNvPr id="4104" name="Picture 8">
            <a:extLst>
              <a:ext uri="{FF2B5EF4-FFF2-40B4-BE49-F238E27FC236}">
                <a16:creationId xmlns:a16="http://schemas.microsoft.com/office/drawing/2014/main" id="{584B9CE0-889A-FB89-D89E-C217BC368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0987" y="3200400"/>
            <a:ext cx="3095625" cy="23780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8BD5BA-70B3-DFE2-3126-E0569093FDB8}"/>
              </a:ext>
            </a:extLst>
          </p:cNvPr>
          <p:cNvSpPr txBox="1"/>
          <p:nvPr/>
        </p:nvSpPr>
        <p:spPr>
          <a:xfrm>
            <a:off x="8755920" y="5621123"/>
            <a:ext cx="1595309" cy="369332"/>
          </a:xfrm>
          <a:prstGeom prst="rect">
            <a:avLst/>
          </a:prstGeom>
          <a:noFill/>
        </p:spPr>
        <p:txBody>
          <a:bodyPr wrap="none" rtlCol="0">
            <a:spAutoFit/>
          </a:bodyPr>
          <a:lstStyle/>
          <a:p>
            <a:r>
              <a:rPr lang="en-US" i="1" dirty="0"/>
              <a:t>Curculionidae</a:t>
            </a:r>
          </a:p>
        </p:txBody>
      </p:sp>
    </p:spTree>
    <p:extLst>
      <p:ext uri="{BB962C8B-B14F-4D97-AF65-F5344CB8AC3E}">
        <p14:creationId xmlns:p14="http://schemas.microsoft.com/office/powerpoint/2010/main" val="1901485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Novotny: Low host specificity of herbivorous insects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6" name="TextBox 5">
            <a:extLst>
              <a:ext uri="{FF2B5EF4-FFF2-40B4-BE49-F238E27FC236}">
                <a16:creationId xmlns:a16="http://schemas.microsoft.com/office/drawing/2014/main" id="{E4469180-D6CA-E5B8-DF45-B6B9AD6369EA}"/>
              </a:ext>
            </a:extLst>
          </p:cNvPr>
          <p:cNvSpPr txBox="1"/>
          <p:nvPr/>
        </p:nvSpPr>
        <p:spPr>
          <a:xfrm>
            <a:off x="294643" y="6033824"/>
            <a:ext cx="4913462"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555555"/>
                </a:solidFill>
                <a:effectLst/>
                <a:latin typeface="Helvetica Neue"/>
              </a:rPr>
              <a:t>Novotny et al. (2007) </a:t>
            </a:r>
            <a:r>
              <a:rPr lang="en-US" b="0" i="1" dirty="0">
                <a:solidFill>
                  <a:srgbClr val="555555"/>
                </a:solidFill>
                <a:effectLst/>
                <a:latin typeface="Helvetica Neue"/>
              </a:rPr>
              <a:t>Nature</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E431D525-C2CF-1931-4B5B-D740D364FB75}"/>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8E16324-2C55-E625-E228-851B115757FD}"/>
              </a:ext>
            </a:extLst>
          </p:cNvPr>
          <p:cNvPicPr>
            <a:picLocks noChangeAspect="1"/>
          </p:cNvPicPr>
          <p:nvPr/>
        </p:nvPicPr>
        <p:blipFill>
          <a:blip r:embed="rId3"/>
          <a:stretch>
            <a:fillRect/>
          </a:stretch>
        </p:blipFill>
        <p:spPr>
          <a:xfrm>
            <a:off x="4448174" y="1188727"/>
            <a:ext cx="6659033" cy="3735999"/>
          </a:xfrm>
          <a:prstGeom prst="rect">
            <a:avLst/>
          </a:prstGeom>
        </p:spPr>
      </p:pic>
      <p:pic>
        <p:nvPicPr>
          <p:cNvPr id="5122" name="Picture 2" descr="prof. RNDr. Vojtěch Novotný, CSc. – Katedra zoologie PřF JU">
            <a:extLst>
              <a:ext uri="{FF2B5EF4-FFF2-40B4-BE49-F238E27FC236}">
                <a16:creationId xmlns:a16="http://schemas.microsoft.com/office/drawing/2014/main" id="{EAB77B6C-82DE-D78E-A1E5-8DB001CEB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2624" y="1188727"/>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7934269-F36E-5B76-E56B-939E00057D0B}"/>
              </a:ext>
            </a:extLst>
          </p:cNvPr>
          <p:cNvSpPr txBox="1"/>
          <p:nvPr/>
        </p:nvSpPr>
        <p:spPr>
          <a:xfrm>
            <a:off x="1825447" y="4078978"/>
            <a:ext cx="1851854" cy="369332"/>
          </a:xfrm>
          <a:prstGeom prst="rect">
            <a:avLst/>
          </a:prstGeom>
          <a:noFill/>
        </p:spPr>
        <p:txBody>
          <a:bodyPr wrap="none" rtlCol="0">
            <a:spAutoFit/>
          </a:bodyPr>
          <a:lstStyle/>
          <a:p>
            <a:r>
              <a:rPr lang="en-US" dirty="0"/>
              <a:t>Vojtech </a:t>
            </a:r>
            <a:r>
              <a:rPr lang="en-US" dirty="0" err="1"/>
              <a:t>Novotn</a:t>
            </a:r>
            <a:r>
              <a:rPr lang="cs-CZ" dirty="0"/>
              <a:t>ý</a:t>
            </a:r>
            <a:endParaRPr lang="en-US" dirty="0"/>
          </a:p>
        </p:txBody>
      </p:sp>
    </p:spTree>
    <p:extLst>
      <p:ext uri="{BB962C8B-B14F-4D97-AF65-F5344CB8AC3E}">
        <p14:creationId xmlns:p14="http://schemas.microsoft.com/office/powerpoint/2010/main" val="345915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Magnitude of extinction events in %</a:t>
            </a:r>
            <a:r>
              <a:rPr lang="cs-CZ" dirty="0"/>
              <a:t> - </a:t>
            </a:r>
            <a:r>
              <a:rPr lang="cs-CZ" b="1" dirty="0"/>
              <a:t>background </a:t>
            </a:r>
            <a:r>
              <a:rPr lang="cs-CZ" b="1" dirty="0" err="1"/>
              <a:t>extinction</a:t>
            </a:r>
            <a:r>
              <a:rPr lang="cs-CZ" b="1" dirty="0"/>
              <a:t> </a:t>
            </a:r>
            <a:r>
              <a:rPr lang="cs-CZ" b="1" dirty="0" err="1"/>
              <a:t>rate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 name="Picture 8">
            <a:extLst>
              <a:ext uri="{FF2B5EF4-FFF2-40B4-BE49-F238E27FC236}">
                <a16:creationId xmlns:a16="http://schemas.microsoft.com/office/drawing/2014/main" id="{90FF39EC-3AA9-E346-01E9-2740F1A0D6B9}"/>
              </a:ext>
            </a:extLst>
          </p:cNvPr>
          <p:cNvPicPr>
            <a:picLocks noChangeAspect="1"/>
          </p:cNvPicPr>
          <p:nvPr/>
        </p:nvPicPr>
        <p:blipFill>
          <a:blip r:embed="rId3"/>
          <a:stretch>
            <a:fillRect/>
          </a:stretch>
        </p:blipFill>
        <p:spPr>
          <a:xfrm>
            <a:off x="1262062" y="1290637"/>
            <a:ext cx="5915025" cy="4448175"/>
          </a:xfrm>
          <a:prstGeom prst="rect">
            <a:avLst/>
          </a:prstGeom>
        </p:spPr>
      </p:pic>
      <p:sp>
        <p:nvSpPr>
          <p:cNvPr id="11" name="TextBox 10">
            <a:extLst>
              <a:ext uri="{FF2B5EF4-FFF2-40B4-BE49-F238E27FC236}">
                <a16:creationId xmlns:a16="http://schemas.microsoft.com/office/drawing/2014/main" id="{EFBCAB4B-BA07-533A-1B0A-14FD55A42799}"/>
              </a:ext>
            </a:extLst>
          </p:cNvPr>
          <p:cNvSpPr txBox="1"/>
          <p:nvPr/>
        </p:nvSpPr>
        <p:spPr>
          <a:xfrm>
            <a:off x="7841456" y="1372285"/>
            <a:ext cx="3214688" cy="2585323"/>
          </a:xfrm>
          <a:prstGeom prst="rect">
            <a:avLst/>
          </a:prstGeom>
          <a:noFill/>
        </p:spPr>
        <p:txBody>
          <a:bodyPr wrap="square">
            <a:spAutoFit/>
          </a:bodyPr>
          <a:lstStyle/>
          <a:p>
            <a:r>
              <a:rPr lang="en-US" dirty="0"/>
              <a:t>When both marine and terrestrial taxa considered, then it’s roughly 30-80% of extinct genera per </a:t>
            </a:r>
            <a:r>
              <a:rPr lang="cs-CZ" dirty="0"/>
              <a:t>big </a:t>
            </a:r>
            <a:r>
              <a:rPr lang="en-US" dirty="0"/>
              <a:t>event</a:t>
            </a:r>
            <a:endParaRPr lang="cs-CZ" dirty="0"/>
          </a:p>
          <a:p>
            <a:endParaRPr lang="cs-CZ" dirty="0"/>
          </a:p>
          <a:p>
            <a:r>
              <a:rPr lang="cs-CZ" dirty="0" err="1"/>
              <a:t>The</a:t>
            </a:r>
            <a:r>
              <a:rPr lang="cs-CZ" dirty="0"/>
              <a:t> </a:t>
            </a:r>
            <a:r>
              <a:rPr lang="cs-CZ" dirty="0" err="1"/>
              <a:t>usual</a:t>
            </a:r>
            <a:r>
              <a:rPr lang="cs-CZ" dirty="0"/>
              <a:t> background </a:t>
            </a:r>
            <a:r>
              <a:rPr lang="cs-CZ" dirty="0" err="1"/>
              <a:t>rate</a:t>
            </a:r>
            <a:r>
              <a:rPr lang="cs-CZ" dirty="0"/>
              <a:t> </a:t>
            </a:r>
            <a:r>
              <a:rPr lang="cs-CZ" dirty="0" err="1"/>
              <a:t>is</a:t>
            </a:r>
            <a:r>
              <a:rPr lang="cs-CZ" dirty="0"/>
              <a:t> ca </a:t>
            </a:r>
            <a:r>
              <a:rPr lang="cs-CZ" b="1" dirty="0"/>
              <a:t>0.1-1 per </a:t>
            </a:r>
            <a:r>
              <a:rPr lang="cs-CZ" b="1" dirty="0" err="1"/>
              <a:t>million</a:t>
            </a:r>
            <a:r>
              <a:rPr lang="cs-CZ" b="1" dirty="0"/>
              <a:t> species-</a:t>
            </a:r>
            <a:r>
              <a:rPr lang="cs-CZ" b="1" dirty="0" err="1"/>
              <a:t>year</a:t>
            </a:r>
            <a:r>
              <a:rPr lang="cs-CZ" b="1" dirty="0"/>
              <a:t> </a:t>
            </a:r>
            <a:r>
              <a:rPr lang="cs-CZ" dirty="0"/>
              <a:t>(</a:t>
            </a:r>
            <a:r>
              <a:rPr lang="cs-CZ" dirty="0" err="1"/>
              <a:t>for</a:t>
            </a:r>
            <a:r>
              <a:rPr lang="cs-CZ" dirty="0"/>
              <a:t> </a:t>
            </a:r>
            <a:r>
              <a:rPr lang="cs-CZ" dirty="0" err="1"/>
              <a:t>fossilizing</a:t>
            </a:r>
            <a:r>
              <a:rPr lang="cs-CZ" dirty="0"/>
              <a:t> </a:t>
            </a:r>
            <a:r>
              <a:rPr lang="cs-CZ" dirty="0" err="1"/>
              <a:t>organisms</a:t>
            </a:r>
            <a:r>
              <a:rPr lang="cs-CZ" dirty="0"/>
              <a:t>)</a:t>
            </a:r>
            <a:endParaRPr lang="en-US" dirty="0"/>
          </a:p>
        </p:txBody>
      </p:sp>
    </p:spTree>
    <p:extLst>
      <p:ext uri="{BB962C8B-B14F-4D97-AF65-F5344CB8AC3E}">
        <p14:creationId xmlns:p14="http://schemas.microsoft.com/office/powerpoint/2010/main" val="1043364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Novotny: Low host specificity of herbivorous insects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6" name="TextBox 5">
            <a:extLst>
              <a:ext uri="{FF2B5EF4-FFF2-40B4-BE49-F238E27FC236}">
                <a16:creationId xmlns:a16="http://schemas.microsoft.com/office/drawing/2014/main" id="{E4469180-D6CA-E5B8-DF45-B6B9AD6369EA}"/>
              </a:ext>
            </a:extLst>
          </p:cNvPr>
          <p:cNvSpPr txBox="1"/>
          <p:nvPr/>
        </p:nvSpPr>
        <p:spPr>
          <a:xfrm>
            <a:off x="294643" y="6033824"/>
            <a:ext cx="4913462"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555555"/>
                </a:solidFill>
                <a:effectLst/>
                <a:latin typeface="Helvetica Neue"/>
              </a:rPr>
              <a:t>Novotny et al. (2007) </a:t>
            </a:r>
            <a:r>
              <a:rPr lang="en-US" b="0" i="1" dirty="0">
                <a:solidFill>
                  <a:srgbClr val="555555"/>
                </a:solidFill>
                <a:effectLst/>
                <a:latin typeface="Helvetica Neue"/>
              </a:rPr>
              <a:t>Nature</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E431D525-C2CF-1931-4B5B-D740D364FB75}"/>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122" name="Picture 2" descr="prof. RNDr. Vojtěch Novotný, CSc. – Katedra zoologie PřF JU">
            <a:extLst>
              <a:ext uri="{FF2B5EF4-FFF2-40B4-BE49-F238E27FC236}">
                <a16:creationId xmlns:a16="http://schemas.microsoft.com/office/drawing/2014/main" id="{EAB77B6C-82DE-D78E-A1E5-8DB001CEB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624" y="118872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3410D64-9584-4AE9-C768-CC101C1D073A}"/>
              </a:ext>
            </a:extLst>
          </p:cNvPr>
          <p:cNvPicPr>
            <a:picLocks noChangeAspect="1"/>
          </p:cNvPicPr>
          <p:nvPr/>
        </p:nvPicPr>
        <p:blipFill>
          <a:blip r:embed="rId4"/>
          <a:stretch>
            <a:fillRect/>
          </a:stretch>
        </p:blipFill>
        <p:spPr>
          <a:xfrm>
            <a:off x="4542276" y="1110730"/>
            <a:ext cx="7040124" cy="4406038"/>
          </a:xfrm>
          <a:prstGeom prst="rect">
            <a:avLst/>
          </a:prstGeom>
        </p:spPr>
      </p:pic>
      <p:sp>
        <p:nvSpPr>
          <p:cNvPr id="9" name="TextBox 8">
            <a:extLst>
              <a:ext uri="{FF2B5EF4-FFF2-40B4-BE49-F238E27FC236}">
                <a16:creationId xmlns:a16="http://schemas.microsoft.com/office/drawing/2014/main" id="{C9EC19FE-6569-5AFD-B5EC-B038D2112F2B}"/>
              </a:ext>
            </a:extLst>
          </p:cNvPr>
          <p:cNvSpPr txBox="1"/>
          <p:nvPr/>
        </p:nvSpPr>
        <p:spPr>
          <a:xfrm>
            <a:off x="1825447" y="4078978"/>
            <a:ext cx="1851854" cy="369332"/>
          </a:xfrm>
          <a:prstGeom prst="rect">
            <a:avLst/>
          </a:prstGeom>
          <a:noFill/>
        </p:spPr>
        <p:txBody>
          <a:bodyPr wrap="none" rtlCol="0">
            <a:spAutoFit/>
          </a:bodyPr>
          <a:lstStyle/>
          <a:p>
            <a:r>
              <a:rPr lang="en-US" dirty="0"/>
              <a:t>Vojtech </a:t>
            </a:r>
            <a:r>
              <a:rPr lang="en-US" dirty="0" err="1"/>
              <a:t>Novotn</a:t>
            </a:r>
            <a:r>
              <a:rPr lang="cs-CZ" dirty="0"/>
              <a:t>ý</a:t>
            </a:r>
            <a:endParaRPr lang="en-US" dirty="0"/>
          </a:p>
        </p:txBody>
      </p:sp>
    </p:spTree>
    <p:extLst>
      <p:ext uri="{BB962C8B-B14F-4D97-AF65-F5344CB8AC3E}">
        <p14:creationId xmlns:p14="http://schemas.microsoft.com/office/powerpoint/2010/main" val="2184002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How is biodiversity distributed among organisms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í</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az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Malhi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(2022)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Annu</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Rev. Environ. Res.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2D8B975-C006-32E4-8BDC-A00DEC843B1D}"/>
              </a:ext>
            </a:extLst>
          </p:cNvPr>
          <p:cNvPicPr>
            <a:picLocks noChangeAspect="1"/>
          </p:cNvPicPr>
          <p:nvPr/>
        </p:nvPicPr>
        <p:blipFill>
          <a:blip r:embed="rId3"/>
          <a:stretch>
            <a:fillRect/>
          </a:stretch>
        </p:blipFill>
        <p:spPr>
          <a:xfrm>
            <a:off x="1333500" y="1179150"/>
            <a:ext cx="9929606" cy="4269148"/>
          </a:xfrm>
          <a:prstGeom prst="rect">
            <a:avLst/>
          </a:prstGeom>
        </p:spPr>
      </p:pic>
      <p:sp>
        <p:nvSpPr>
          <p:cNvPr id="9" name="Rectangle 8">
            <a:extLst>
              <a:ext uri="{FF2B5EF4-FFF2-40B4-BE49-F238E27FC236}">
                <a16:creationId xmlns:a16="http://schemas.microsoft.com/office/drawing/2014/main" id="{A5BABCD7-B1AC-1338-3C75-AEFDE8D29FC3}"/>
              </a:ext>
            </a:extLst>
          </p:cNvPr>
          <p:cNvSpPr/>
          <p:nvPr/>
        </p:nvSpPr>
        <p:spPr>
          <a:xfrm>
            <a:off x="9334500" y="4552950"/>
            <a:ext cx="1838325" cy="295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803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How is biodiversity distributed among organisms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https://lifegate.idiv.de/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F4DB4B2-A824-017A-9F46-CCC328AF835F}"/>
              </a:ext>
            </a:extLst>
          </p:cNvPr>
          <p:cNvPicPr>
            <a:picLocks noChangeAspect="1"/>
          </p:cNvPicPr>
          <p:nvPr/>
        </p:nvPicPr>
        <p:blipFill>
          <a:blip r:embed="rId4"/>
          <a:stretch>
            <a:fillRect/>
          </a:stretch>
        </p:blipFill>
        <p:spPr>
          <a:xfrm>
            <a:off x="1333500" y="1071729"/>
            <a:ext cx="9964641" cy="4514253"/>
          </a:xfrm>
          <a:prstGeom prst="rect">
            <a:avLst/>
          </a:prstGeom>
        </p:spPr>
      </p:pic>
    </p:spTree>
    <p:extLst>
      <p:ext uri="{BB962C8B-B14F-4D97-AF65-F5344CB8AC3E}">
        <p14:creationId xmlns:p14="http://schemas.microsoft.com/office/powerpoint/2010/main" val="260747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The discrepancy among species diversity, phylogenetic diversity, and biomass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í</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az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Malhi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(2022)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Annu</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Rev. Environ. Res.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AFD3191-FD74-4DA5-99DF-8C06BA7EFD28}"/>
              </a:ext>
            </a:extLst>
          </p:cNvPr>
          <p:cNvPicPr>
            <a:picLocks noChangeAspect="1"/>
          </p:cNvPicPr>
          <p:nvPr/>
        </p:nvPicPr>
        <p:blipFill>
          <a:blip r:embed="rId3"/>
          <a:stretch>
            <a:fillRect/>
          </a:stretch>
        </p:blipFill>
        <p:spPr>
          <a:xfrm>
            <a:off x="4943474" y="766119"/>
            <a:ext cx="4810125" cy="5703255"/>
          </a:xfrm>
          <a:prstGeom prst="rect">
            <a:avLst/>
          </a:prstGeom>
        </p:spPr>
      </p:pic>
    </p:spTree>
    <p:extLst>
      <p:ext uri="{BB962C8B-B14F-4D97-AF65-F5344CB8AC3E}">
        <p14:creationId xmlns:p14="http://schemas.microsoft.com/office/powerpoint/2010/main" val="2305537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Sea</a:t>
            </a:r>
            <a:r>
              <a:rPr lang="en-US" dirty="0"/>
              <a:t>s are dominated by bacteria, </a:t>
            </a:r>
            <a:r>
              <a:rPr lang="en-US" dirty="0" err="1"/>
              <a:t>archea</a:t>
            </a:r>
            <a:r>
              <a:rPr lang="en-US" dirty="0"/>
              <a:t>, and animals. Mainland by plants.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í</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az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Malhi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(2022)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Annu</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Rev. Environ. Res.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7A6A260-4D10-FDED-095D-0E2672BCF2BF}"/>
              </a:ext>
            </a:extLst>
          </p:cNvPr>
          <p:cNvPicPr>
            <a:picLocks noChangeAspect="1"/>
          </p:cNvPicPr>
          <p:nvPr/>
        </p:nvPicPr>
        <p:blipFill>
          <a:blip r:embed="rId3"/>
          <a:stretch>
            <a:fillRect/>
          </a:stretch>
        </p:blipFill>
        <p:spPr>
          <a:xfrm>
            <a:off x="1333500" y="1047095"/>
            <a:ext cx="8677275" cy="4686250"/>
          </a:xfrm>
          <a:prstGeom prst="rect">
            <a:avLst/>
          </a:prstGeom>
        </p:spPr>
      </p:pic>
      <p:cxnSp>
        <p:nvCxnSpPr>
          <p:cNvPr id="11" name="Straight Arrow Connector 10">
            <a:extLst>
              <a:ext uri="{FF2B5EF4-FFF2-40B4-BE49-F238E27FC236}">
                <a16:creationId xmlns:a16="http://schemas.microsoft.com/office/drawing/2014/main" id="{DB001B85-5326-4E86-4937-78F6D07E3BB3}"/>
              </a:ext>
            </a:extLst>
          </p:cNvPr>
          <p:cNvCxnSpPr>
            <a:cxnSpLocks/>
          </p:cNvCxnSpPr>
          <p:nvPr/>
        </p:nvCxnSpPr>
        <p:spPr>
          <a:xfrm flipH="1">
            <a:off x="9901237" y="3733799"/>
            <a:ext cx="352425" cy="114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2F0BF54-9966-D52F-4FC7-21A7F892525C}"/>
              </a:ext>
            </a:extLst>
          </p:cNvPr>
          <p:cNvSpPr txBox="1"/>
          <p:nvPr/>
        </p:nvSpPr>
        <p:spPr>
          <a:xfrm>
            <a:off x="10296525" y="3467784"/>
            <a:ext cx="1672253" cy="646331"/>
          </a:xfrm>
          <a:prstGeom prst="rect">
            <a:avLst/>
          </a:prstGeom>
          <a:noFill/>
        </p:spPr>
        <p:txBody>
          <a:bodyPr wrap="none" rtlCol="0">
            <a:spAutoFit/>
          </a:bodyPr>
          <a:lstStyle/>
          <a:p>
            <a:r>
              <a:rPr lang="en-US" dirty="0"/>
              <a:t>Includes </a:t>
            </a:r>
          </a:p>
          <a:p>
            <a:r>
              <a:rPr lang="en-US" dirty="0"/>
              <a:t>Cyanobacteria</a:t>
            </a:r>
          </a:p>
        </p:txBody>
      </p:sp>
      <p:cxnSp>
        <p:nvCxnSpPr>
          <p:cNvPr id="14" name="Straight Arrow Connector 13">
            <a:extLst>
              <a:ext uri="{FF2B5EF4-FFF2-40B4-BE49-F238E27FC236}">
                <a16:creationId xmlns:a16="http://schemas.microsoft.com/office/drawing/2014/main" id="{CB52A9B8-D101-A155-B4BF-BE123997D0A0}"/>
              </a:ext>
            </a:extLst>
          </p:cNvPr>
          <p:cNvCxnSpPr>
            <a:cxnSpLocks/>
          </p:cNvCxnSpPr>
          <p:nvPr/>
        </p:nvCxnSpPr>
        <p:spPr>
          <a:xfrm flipH="1">
            <a:off x="9901237" y="2665099"/>
            <a:ext cx="352425" cy="1143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7C6C83-558B-6B72-F61B-920AB63D4BF8}"/>
              </a:ext>
            </a:extLst>
          </p:cNvPr>
          <p:cNvSpPr txBox="1"/>
          <p:nvPr/>
        </p:nvSpPr>
        <p:spPr>
          <a:xfrm>
            <a:off x="10296525" y="2399084"/>
            <a:ext cx="1107996" cy="646331"/>
          </a:xfrm>
          <a:prstGeom prst="rect">
            <a:avLst/>
          </a:prstGeom>
          <a:noFill/>
        </p:spPr>
        <p:txBody>
          <a:bodyPr wrap="none" rtlCol="0">
            <a:spAutoFit/>
          </a:bodyPr>
          <a:lstStyle/>
          <a:p>
            <a:r>
              <a:rPr lang="en-US" dirty="0"/>
              <a:t>Includes </a:t>
            </a:r>
          </a:p>
          <a:p>
            <a:r>
              <a:rPr lang="en-US" dirty="0"/>
              <a:t>Diatoms</a:t>
            </a:r>
          </a:p>
        </p:txBody>
      </p:sp>
      <p:sp>
        <p:nvSpPr>
          <p:cNvPr id="16" name="TextBox 15">
            <a:extLst>
              <a:ext uri="{FF2B5EF4-FFF2-40B4-BE49-F238E27FC236}">
                <a16:creationId xmlns:a16="http://schemas.microsoft.com/office/drawing/2014/main" id="{3B448124-F56A-405A-F6DF-99E44F4D23D1}"/>
              </a:ext>
            </a:extLst>
          </p:cNvPr>
          <p:cNvSpPr txBox="1"/>
          <p:nvPr/>
        </p:nvSpPr>
        <p:spPr>
          <a:xfrm>
            <a:off x="5817290" y="4751181"/>
            <a:ext cx="2929007" cy="369332"/>
          </a:xfrm>
          <a:prstGeom prst="rect">
            <a:avLst/>
          </a:prstGeom>
          <a:noFill/>
        </p:spPr>
        <p:txBody>
          <a:bodyPr wrap="none" rtlCol="0">
            <a:spAutoFit/>
          </a:bodyPr>
          <a:lstStyle/>
          <a:p>
            <a:r>
              <a:rPr lang="en-US" dirty="0"/>
              <a:t>Most biomass is terrestrial!</a:t>
            </a:r>
          </a:p>
        </p:txBody>
      </p:sp>
    </p:spTree>
    <p:extLst>
      <p:ext uri="{BB962C8B-B14F-4D97-AF65-F5344CB8AC3E}">
        <p14:creationId xmlns:p14="http://schemas.microsoft.com/office/powerpoint/2010/main" val="3665278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The current extinction rate vs paleontological </a:t>
            </a:r>
            <a:r>
              <a:rPr lang="en-US" b="1" dirty="0"/>
              <a:t>background rates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07879A3A-CEF7-2DD1-0431-80374C89DF69}"/>
              </a:ext>
            </a:extLst>
          </p:cNvPr>
          <p:cNvPicPr>
            <a:picLocks noChangeAspect="1"/>
          </p:cNvPicPr>
          <p:nvPr/>
        </p:nvPicPr>
        <p:blipFill rotWithShape="1">
          <a:blip r:embed="rId3"/>
          <a:srcRect b="38202"/>
          <a:stretch/>
        </p:blipFill>
        <p:spPr>
          <a:xfrm>
            <a:off x="1333500" y="1025793"/>
            <a:ext cx="6607393" cy="4806413"/>
          </a:xfrm>
          <a:prstGeom prst="rect">
            <a:avLst/>
          </a:prstGeom>
        </p:spPr>
      </p:pic>
      <p:pic>
        <p:nvPicPr>
          <p:cNvPr id="7" name="Picture 6">
            <a:extLst>
              <a:ext uri="{FF2B5EF4-FFF2-40B4-BE49-F238E27FC236}">
                <a16:creationId xmlns:a16="http://schemas.microsoft.com/office/drawing/2014/main" id="{2B6BA700-8A5C-04E5-5889-499E813AC251}"/>
              </a:ext>
            </a:extLst>
          </p:cNvPr>
          <p:cNvPicPr>
            <a:picLocks noChangeAspect="1"/>
          </p:cNvPicPr>
          <p:nvPr/>
        </p:nvPicPr>
        <p:blipFill rotWithShape="1">
          <a:blip r:embed="rId3"/>
          <a:srcRect l="18844" t="61433" r="4827"/>
          <a:stretch/>
        </p:blipFill>
        <p:spPr>
          <a:xfrm>
            <a:off x="7146235" y="1928477"/>
            <a:ext cx="5045765" cy="3001044"/>
          </a:xfrm>
          <a:prstGeom prst="rect">
            <a:avLst/>
          </a:prstGeom>
        </p:spPr>
      </p:pic>
      <p:sp>
        <p:nvSpPr>
          <p:cNvPr id="8" name="TextBox 7">
            <a:extLst>
              <a:ext uri="{FF2B5EF4-FFF2-40B4-BE49-F238E27FC236}">
                <a16:creationId xmlns:a16="http://schemas.microsoft.com/office/drawing/2014/main" id="{23A4E886-B142-7090-FCD2-0A632C823251}"/>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í</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az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Malhi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(2022)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Annu</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Rev. Environ. Res.</a:t>
            </a:r>
          </a:p>
        </p:txBody>
      </p:sp>
      <p:cxnSp>
        <p:nvCxnSpPr>
          <p:cNvPr id="10" name="Straight Connector 9">
            <a:extLst>
              <a:ext uri="{FF2B5EF4-FFF2-40B4-BE49-F238E27FC236}">
                <a16:creationId xmlns:a16="http://schemas.microsoft.com/office/drawing/2014/main" id="{081A59A8-32B8-4814-6AF6-AC426ACACB03}"/>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198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t>Increases</a:t>
            </a:r>
            <a:r>
              <a:rPr lang="cs-CZ" dirty="0"/>
              <a:t> </a:t>
            </a:r>
            <a:r>
              <a:rPr lang="cs-CZ" dirty="0" err="1"/>
              <a:t>of</a:t>
            </a:r>
            <a:r>
              <a:rPr lang="cs-CZ" dirty="0"/>
              <a:t> </a:t>
            </a:r>
            <a:r>
              <a:rPr lang="en-US" dirty="0"/>
              <a:t>diversity </a:t>
            </a:r>
            <a:r>
              <a:rPr lang="cs-CZ" dirty="0" err="1"/>
              <a:t>after</a:t>
            </a:r>
            <a:r>
              <a:rPr lang="cs-CZ" dirty="0"/>
              <a:t> </a:t>
            </a:r>
            <a:r>
              <a:rPr lang="cs-CZ" dirty="0" err="1"/>
              <a:t>extinction</a:t>
            </a:r>
            <a:r>
              <a:rPr lang="cs-CZ" dirty="0"/>
              <a:t> </a:t>
            </a:r>
            <a:r>
              <a:rPr lang="cs-CZ" dirty="0" err="1"/>
              <a:t>events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4098" name="Picture 2" descr="Sepkoski curve showing diversity of marine animal familes through time and 5 major mass exticntion events.">
            <a:extLst>
              <a:ext uri="{FF2B5EF4-FFF2-40B4-BE49-F238E27FC236}">
                <a16:creationId xmlns:a16="http://schemas.microsoft.com/office/drawing/2014/main" id="{1EB9117D-802F-E694-6F6D-D2E30D975D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99"/>
          <a:stretch/>
        </p:blipFill>
        <p:spPr bwMode="auto">
          <a:xfrm>
            <a:off x="1053133" y="1235439"/>
            <a:ext cx="9448799" cy="41025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AD2431-A7EC-E99B-67ED-A765BE90C82A}"/>
              </a:ext>
            </a:extLst>
          </p:cNvPr>
          <p:cNvSpPr txBox="1"/>
          <p:nvPr/>
        </p:nvSpPr>
        <p:spPr>
          <a:xfrm>
            <a:off x="2897047" y="1274790"/>
            <a:ext cx="6397905" cy="646331"/>
          </a:xfrm>
          <a:prstGeom prst="rect">
            <a:avLst/>
          </a:prstGeom>
          <a:noFill/>
        </p:spPr>
        <p:txBody>
          <a:bodyPr wrap="none" rtlCol="0">
            <a:spAutoFit/>
          </a:bodyPr>
          <a:lstStyle/>
          <a:p>
            <a:r>
              <a:rPr lang="cs-CZ" b="1" dirty="0" err="1"/>
              <a:t>Diversification</a:t>
            </a:r>
            <a:r>
              <a:rPr lang="cs-CZ" dirty="0"/>
              <a:t> = </a:t>
            </a:r>
            <a:r>
              <a:rPr lang="cs-CZ" dirty="0" err="1"/>
              <a:t>speciation</a:t>
            </a:r>
            <a:r>
              <a:rPr lang="cs-CZ" dirty="0"/>
              <a:t> – </a:t>
            </a:r>
            <a:r>
              <a:rPr lang="cs-CZ" dirty="0" err="1"/>
              <a:t>extinction</a:t>
            </a:r>
            <a:endParaRPr lang="cs-CZ" dirty="0"/>
          </a:p>
          <a:p>
            <a:r>
              <a:rPr lang="cs-CZ" b="1" dirty="0" err="1"/>
              <a:t>Radiation</a:t>
            </a:r>
            <a:r>
              <a:rPr lang="cs-CZ" dirty="0"/>
              <a:t> </a:t>
            </a:r>
            <a:r>
              <a:rPr lang="en-US" dirty="0"/>
              <a:t>= rapid diversification from a small number of taxa</a:t>
            </a:r>
          </a:p>
        </p:txBody>
      </p:sp>
    </p:spTree>
    <p:extLst>
      <p:ext uri="{BB962C8B-B14F-4D97-AF65-F5344CB8AC3E}">
        <p14:creationId xmlns:p14="http://schemas.microsoft.com/office/powerpoint/2010/main" val="352045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How new species emerge</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Speciation and natural selection</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7</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374780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Speciation</a:t>
            </a:r>
            <a:r>
              <a:rPr lang="en-US" dirty="0"/>
              <a:t> = how new species are created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a:extLst>
              <a:ext uri="{FF2B5EF4-FFF2-40B4-BE49-F238E27FC236}">
                <a16:creationId xmlns:a16="http://schemas.microsoft.com/office/drawing/2014/main" id="{57975971-3D27-05A5-0479-CF939F8C0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195" y="1138237"/>
            <a:ext cx="5297805" cy="484063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7C7BFC5-BDF5-EE0C-005E-512270D427C0}"/>
              </a:ext>
            </a:extLst>
          </p:cNvPr>
          <p:cNvSpPr/>
          <p:nvPr/>
        </p:nvSpPr>
        <p:spPr>
          <a:xfrm>
            <a:off x="2428875" y="1200150"/>
            <a:ext cx="981075" cy="4716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4A936FF0-89A9-C882-7D67-A4FC409A2CA2}"/>
              </a:ext>
            </a:extLst>
          </p:cNvPr>
          <p:cNvGrpSpPr/>
          <p:nvPr/>
        </p:nvGrpSpPr>
        <p:grpSpPr>
          <a:xfrm>
            <a:off x="3133725" y="2678056"/>
            <a:ext cx="8239125" cy="2031325"/>
            <a:chOff x="3133725" y="2678056"/>
            <a:chExt cx="8239125" cy="2031325"/>
          </a:xfrm>
        </p:grpSpPr>
        <p:cxnSp>
          <p:nvCxnSpPr>
            <p:cNvPr id="8" name="Straight Arrow Connector 7">
              <a:extLst>
                <a:ext uri="{FF2B5EF4-FFF2-40B4-BE49-F238E27FC236}">
                  <a16:creationId xmlns:a16="http://schemas.microsoft.com/office/drawing/2014/main" id="{8D0A62E2-3870-A8E3-7108-DDAA851C1FBA}"/>
                </a:ext>
              </a:extLst>
            </p:cNvPr>
            <p:cNvCxnSpPr>
              <a:cxnSpLocks/>
            </p:cNvCxnSpPr>
            <p:nvPr/>
          </p:nvCxnSpPr>
          <p:spPr>
            <a:xfrm flipH="1">
              <a:off x="3133725" y="3139721"/>
              <a:ext cx="5229225" cy="11234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EE302D-9741-ABD8-6CE1-04280137A551}"/>
                </a:ext>
              </a:extLst>
            </p:cNvPr>
            <p:cNvSpPr txBox="1"/>
            <p:nvPr/>
          </p:nvSpPr>
          <p:spPr>
            <a:xfrm>
              <a:off x="8458200" y="2678056"/>
              <a:ext cx="2914650" cy="2031325"/>
            </a:xfrm>
            <a:prstGeom prst="rect">
              <a:avLst/>
            </a:prstGeom>
            <a:noFill/>
          </p:spPr>
          <p:txBody>
            <a:bodyPr wrap="square" rtlCol="0">
              <a:spAutoFit/>
            </a:bodyPr>
            <a:lstStyle/>
            <a:p>
              <a:r>
                <a:rPr lang="cs-CZ" dirty="0" err="1"/>
                <a:t>This</a:t>
              </a:r>
              <a:r>
                <a:rPr lang="cs-CZ" dirty="0"/>
                <a:t> </a:t>
              </a:r>
              <a:r>
                <a:rPr lang="cs-CZ" dirty="0" err="1"/>
                <a:t>can</a:t>
              </a:r>
              <a:r>
                <a:rPr lang="cs-CZ" dirty="0"/>
                <a:t> </a:t>
              </a:r>
              <a:r>
                <a:rPr lang="cs-CZ" dirty="0" err="1"/>
                <a:t>only</a:t>
              </a:r>
              <a:r>
                <a:rPr lang="cs-CZ" dirty="0"/>
                <a:t> </a:t>
              </a:r>
              <a:r>
                <a:rPr lang="cs-CZ" dirty="0" err="1"/>
                <a:t>work</a:t>
              </a:r>
              <a:r>
                <a:rPr lang="cs-CZ" dirty="0"/>
                <a:t> </a:t>
              </a:r>
              <a:r>
                <a:rPr lang="cs-CZ" dirty="0" err="1"/>
                <a:t>when</a:t>
              </a:r>
              <a:r>
                <a:rPr lang="cs-CZ" dirty="0"/>
                <a:t> </a:t>
              </a:r>
              <a:r>
                <a:rPr lang="cs-CZ" b="1" dirty="0"/>
                <a:t>species </a:t>
              </a:r>
              <a:r>
                <a:rPr lang="cs-CZ" b="1" dirty="0" err="1"/>
                <a:t>change</a:t>
              </a:r>
              <a:r>
                <a:rPr lang="cs-CZ" b="1" dirty="0"/>
                <a:t> in </a:t>
              </a:r>
              <a:r>
                <a:rPr lang="cs-CZ" b="1" dirty="0" err="1"/>
                <a:t>time</a:t>
              </a:r>
              <a:r>
                <a:rPr lang="en-US" b="1" dirty="0"/>
                <a:t>!</a:t>
              </a:r>
            </a:p>
            <a:p>
              <a:endParaRPr lang="en-US" b="1" dirty="0"/>
            </a:p>
            <a:p>
              <a:r>
                <a:rPr lang="en-US" dirty="0"/>
                <a:t>This happens through </a:t>
              </a:r>
              <a:r>
                <a:rPr lang="en-US" b="1" dirty="0"/>
                <a:t>genetic drift </a:t>
              </a:r>
              <a:r>
                <a:rPr lang="en-US" dirty="0"/>
                <a:t>(mutations), or </a:t>
              </a:r>
              <a:r>
                <a:rPr lang="en-US" b="1" dirty="0"/>
                <a:t>adaptation to new environment</a:t>
              </a:r>
              <a:endParaRPr lang="cs-CZ" b="1" dirty="0"/>
            </a:p>
          </p:txBody>
        </p:sp>
      </p:grpSp>
    </p:spTree>
    <p:extLst>
      <p:ext uri="{BB962C8B-B14F-4D97-AF65-F5344CB8AC3E}">
        <p14:creationId xmlns:p14="http://schemas.microsoft.com/office/powerpoint/2010/main" val="68367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Species change, according to </a:t>
            </a:r>
            <a:r>
              <a:rPr lang="en-US" dirty="0">
                <a:solidFill>
                  <a:schemeClr val="tx1"/>
                </a:solidFill>
              </a:rPr>
              <a:t>Lamarck</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146" name="Picture 2">
            <a:extLst>
              <a:ext uri="{FF2B5EF4-FFF2-40B4-BE49-F238E27FC236}">
                <a16:creationId xmlns:a16="http://schemas.microsoft.com/office/drawing/2014/main" id="{E2320E22-A23E-4E37-FD71-72FC939C2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162" y="1057841"/>
            <a:ext cx="6762750" cy="4838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5325A3-03B5-2DBD-9129-BF4AF773223F}"/>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Jean Baptiste Lamarck (1744 – 1829)</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9" name="Straight Connector 8">
            <a:extLst>
              <a:ext uri="{FF2B5EF4-FFF2-40B4-BE49-F238E27FC236}">
                <a16:creationId xmlns:a16="http://schemas.microsoft.com/office/drawing/2014/main" id="{D5542CEF-7316-D534-299A-15AA8BBED9FE}"/>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4A7506B-71CA-0B84-F353-8366D3706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066800"/>
            <a:ext cx="1660167"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580668"/>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9845</TotalTime>
  <Words>1445</Words>
  <Application>Microsoft Office PowerPoint</Application>
  <PresentationFormat>Widescreen</PresentationFormat>
  <Paragraphs>260</Paragraphs>
  <Slides>45</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Cambria Math</vt:lpstr>
      <vt:lpstr>Helvetica Neue</vt:lpstr>
      <vt:lpstr>roboto</vt:lpstr>
      <vt:lpstr>Office Theme</vt:lpstr>
      <vt:lpstr>Evolution of global biodiversity</vt:lpstr>
      <vt:lpstr>How biodiversity came to be?</vt:lpstr>
      <vt:lpstr>Biodiversity through geological time</vt:lpstr>
      <vt:lpstr>Magnitude of extinction events in % - background extinction rate</vt:lpstr>
      <vt:lpstr>The current extinction rate vs paleontological background rates</vt:lpstr>
      <vt:lpstr>Increases of diversity after extinction events</vt:lpstr>
      <vt:lpstr>How new species emerge</vt:lpstr>
      <vt:lpstr>Speciation = how new species are created</vt:lpstr>
      <vt:lpstr>Species change, according to Lamarck</vt:lpstr>
      <vt:lpstr>Species change, according to Darwin: natural selection</vt:lpstr>
      <vt:lpstr>Adaptation</vt:lpstr>
      <vt:lpstr>Types of selection</vt:lpstr>
      <vt:lpstr>From natural selection to speciation</vt:lpstr>
      <vt:lpstr>What supports this idea of evolution?</vt:lpstr>
      <vt:lpstr>Phylogeny</vt:lpstr>
      <vt:lpstr>Phylogeny – the tree of life</vt:lpstr>
      <vt:lpstr>A clade and cladistics (the science of clades)</vt:lpstr>
      <vt:lpstr>How do we get a phylogeny?</vt:lpstr>
      <vt:lpstr>Do not confuse homology with analogy</vt:lpstr>
      <vt:lpstr>Phylogeny – the tree of life</vt:lpstr>
      <vt:lpstr>Phylogeny – the tree of life</vt:lpstr>
      <vt:lpstr>Phylogeny – the tree of life</vt:lpstr>
      <vt:lpstr>Phylogeny – the tree of life</vt:lpstr>
      <vt:lpstr>Types of phylogeny – unrooted tree</vt:lpstr>
      <vt:lpstr>Types of phylogeny - cladogram</vt:lpstr>
      <vt:lpstr>Types of phylogeny – phylogram or chronogram</vt:lpstr>
      <vt:lpstr>What you should remember</vt:lpstr>
      <vt:lpstr>What are phylogenies good for in ecology and conservation?</vt:lpstr>
      <vt:lpstr>Phylogenetic endemism and evolutionary distinctness</vt:lpstr>
      <vt:lpstr>Phylogenetic imputation</vt:lpstr>
      <vt:lpstr>Mapping diversification rates</vt:lpstr>
      <vt:lpstr>Phylogenetic comparative methods</vt:lpstr>
      <vt:lpstr>Phylogenetic scale</vt:lpstr>
      <vt:lpstr>How much biodiversity is now on Earth</vt:lpstr>
      <vt:lpstr>How do we know the total number of species?</vt:lpstr>
      <vt:lpstr>How do we know the total number of species?</vt:lpstr>
      <vt:lpstr>How do we know the total number of species?</vt:lpstr>
      <vt:lpstr>Terry Erwin: 30 million insect species</vt:lpstr>
      <vt:lpstr>Novotny: Low host specificity of herbivorous insects</vt:lpstr>
      <vt:lpstr>Novotny: Low host specificity of herbivorous insects</vt:lpstr>
      <vt:lpstr>How is biodiversity distributed among organisms</vt:lpstr>
      <vt:lpstr>How is biodiversity distributed among organisms</vt:lpstr>
      <vt:lpstr>The discrepancy among species diversity, phylogenetic diversity, and biomass</vt:lpstr>
      <vt:lpstr>Seas are dominated by bacteria, archea, and animals. Mainland by plants.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731</cp:revision>
  <cp:lastPrinted>2022-01-20T14:55:36Z</cp:lastPrinted>
  <dcterms:created xsi:type="dcterms:W3CDTF">2021-11-22T08:31:33Z</dcterms:created>
  <dcterms:modified xsi:type="dcterms:W3CDTF">2023-11-27T07:16:52Z</dcterms:modified>
</cp:coreProperties>
</file>